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
  </p:notesMasterIdLst>
  <p:sldIdLst>
    <p:sldId id="256" r:id="rId2"/>
    <p:sldId id="257" r:id="rId3"/>
  </p:sldIdLst>
  <p:sldSz cx="12192000" cy="8567738"/>
  <p:notesSz cx="9939338" cy="14368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99"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E2DC30-FF0D-72A4-FBA6-8C8F63456D62}" name="Ikeda Makiko" initials="IM" userId="S-1-5-21-506466280-1008861728-3706430786-36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5353"/>
    <a:srgbClr val="FF9966"/>
    <a:srgbClr val="CC6600"/>
    <a:srgbClr val="13B38D"/>
    <a:srgbClr val="FDFC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047" autoAdjust="0"/>
  </p:normalViewPr>
  <p:slideViewPr>
    <p:cSldViewPr snapToGrid="0">
      <p:cViewPr varScale="1">
        <p:scale>
          <a:sx n="87" d="100"/>
          <a:sy n="87" d="100"/>
        </p:scale>
        <p:origin x="1512" y="60"/>
      </p:cViewPr>
      <p:guideLst>
        <p:guide orient="horz" pos="269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6888" cy="720725"/>
          </a:xfrm>
          <a:prstGeom prst="rect">
            <a:avLst/>
          </a:prstGeom>
        </p:spPr>
        <p:txBody>
          <a:bodyPr vert="horz" lIns="91434" tIns="45718" rIns="91434"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7" y="1"/>
            <a:ext cx="4308475" cy="720725"/>
          </a:xfrm>
          <a:prstGeom prst="rect">
            <a:avLst/>
          </a:prstGeom>
        </p:spPr>
        <p:txBody>
          <a:bodyPr vert="horz" lIns="91434" tIns="45718" rIns="91434" bIns="45718" rtlCol="0"/>
          <a:lstStyle>
            <a:lvl1pPr algn="r">
              <a:defRPr sz="1200"/>
            </a:lvl1pPr>
          </a:lstStyle>
          <a:p>
            <a:fld id="{F2A36978-FC6D-43B5-AE9A-FEFF1C6CEB6F}" type="datetimeFigureOut">
              <a:rPr kumimoji="1" lang="ja-JP" altLang="en-US" smtClean="0"/>
              <a:t>2022/9/6</a:t>
            </a:fld>
            <a:endParaRPr kumimoji="1" lang="ja-JP" altLang="en-US"/>
          </a:p>
        </p:txBody>
      </p:sp>
      <p:sp>
        <p:nvSpPr>
          <p:cNvPr id="4" name="スライド イメージ プレースホルダー 3"/>
          <p:cNvSpPr>
            <a:spLocks noGrp="1" noRot="1" noChangeAspect="1"/>
          </p:cNvSpPr>
          <p:nvPr>
            <p:ph type="sldImg" idx="2"/>
          </p:nvPr>
        </p:nvSpPr>
        <p:spPr>
          <a:xfrm>
            <a:off x="1516063" y="1793875"/>
            <a:ext cx="6907212" cy="4852988"/>
          </a:xfrm>
          <a:prstGeom prst="rect">
            <a:avLst/>
          </a:prstGeom>
          <a:noFill/>
          <a:ln w="12700">
            <a:solidFill>
              <a:prstClr val="black"/>
            </a:solidFill>
          </a:ln>
        </p:spPr>
        <p:txBody>
          <a:bodyPr vert="horz" lIns="91434" tIns="45718" rIns="91434" bIns="45718" rtlCol="0" anchor="ctr"/>
          <a:lstStyle/>
          <a:p>
            <a:endParaRPr lang="ja-JP" altLang="en-US"/>
          </a:p>
        </p:txBody>
      </p:sp>
      <p:sp>
        <p:nvSpPr>
          <p:cNvPr id="5" name="ノート プレースホルダー 4"/>
          <p:cNvSpPr>
            <a:spLocks noGrp="1"/>
          </p:cNvSpPr>
          <p:nvPr>
            <p:ph type="body" sz="quarter" idx="3"/>
          </p:nvPr>
        </p:nvSpPr>
        <p:spPr>
          <a:xfrm>
            <a:off x="993775" y="6915149"/>
            <a:ext cx="7951789" cy="5657851"/>
          </a:xfrm>
          <a:prstGeom prst="rect">
            <a:avLst/>
          </a:prstGeom>
        </p:spPr>
        <p:txBody>
          <a:bodyPr vert="horz" lIns="91434" tIns="45718" rIns="91434"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3647739"/>
            <a:ext cx="4306888" cy="720725"/>
          </a:xfrm>
          <a:prstGeom prst="rect">
            <a:avLst/>
          </a:prstGeom>
        </p:spPr>
        <p:txBody>
          <a:bodyPr vert="horz" lIns="91434" tIns="45718" rIns="91434"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7" y="13647739"/>
            <a:ext cx="4308475" cy="720725"/>
          </a:xfrm>
          <a:prstGeom prst="rect">
            <a:avLst/>
          </a:prstGeom>
        </p:spPr>
        <p:txBody>
          <a:bodyPr vert="horz" lIns="91434" tIns="45718" rIns="91434" bIns="45718" rtlCol="0" anchor="b"/>
          <a:lstStyle>
            <a:lvl1pPr algn="r">
              <a:defRPr sz="1200"/>
            </a:lvl1pPr>
          </a:lstStyle>
          <a:p>
            <a:fld id="{83044833-1C7F-4C1F-8924-5815A2E28CE8}" type="slidenum">
              <a:rPr kumimoji="1" lang="ja-JP" altLang="en-US" smtClean="0"/>
              <a:t>‹#›</a:t>
            </a:fld>
            <a:endParaRPr kumimoji="1" lang="ja-JP" altLang="en-US"/>
          </a:p>
        </p:txBody>
      </p:sp>
    </p:spTree>
    <p:extLst>
      <p:ext uri="{BB962C8B-B14F-4D97-AF65-F5344CB8AC3E}">
        <p14:creationId xmlns:p14="http://schemas.microsoft.com/office/powerpoint/2010/main" val="41207632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3044833-1C7F-4C1F-8924-5815A2E28CE8}" type="slidenum">
              <a:rPr kumimoji="1" lang="ja-JP" altLang="en-US" smtClean="0"/>
              <a:t>1</a:t>
            </a:fld>
            <a:endParaRPr kumimoji="1" lang="ja-JP" altLang="en-US"/>
          </a:p>
        </p:txBody>
      </p:sp>
    </p:spTree>
    <p:extLst>
      <p:ext uri="{BB962C8B-B14F-4D97-AF65-F5344CB8AC3E}">
        <p14:creationId xmlns:p14="http://schemas.microsoft.com/office/powerpoint/2010/main" val="18493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3044833-1C7F-4C1F-8924-5815A2E28CE8}" type="slidenum">
              <a:rPr kumimoji="1" lang="ja-JP" altLang="en-US" smtClean="0"/>
              <a:t>2</a:t>
            </a:fld>
            <a:endParaRPr kumimoji="1" lang="ja-JP" altLang="en-US"/>
          </a:p>
        </p:txBody>
      </p:sp>
    </p:spTree>
    <p:extLst>
      <p:ext uri="{BB962C8B-B14F-4D97-AF65-F5344CB8AC3E}">
        <p14:creationId xmlns:p14="http://schemas.microsoft.com/office/powerpoint/2010/main" val="344355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02174"/>
            <a:ext cx="10363200" cy="2982842"/>
          </a:xfrm>
        </p:spPr>
        <p:txBody>
          <a:bodyPr anchor="b"/>
          <a:lstStyle>
            <a:lvl1pPr algn="ctr">
              <a:defRPr sz="7496"/>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4500046"/>
            <a:ext cx="9144000" cy="2068553"/>
          </a:xfrm>
        </p:spPr>
        <p:txBody>
          <a:bodyPr/>
          <a:lstStyle>
            <a:lvl1pPr marL="0" indent="0" algn="ctr">
              <a:buNone/>
              <a:defRPr sz="2998"/>
            </a:lvl1pPr>
            <a:lvl2pPr marL="571180" indent="0" algn="ctr">
              <a:buNone/>
              <a:defRPr sz="2499"/>
            </a:lvl2pPr>
            <a:lvl3pPr marL="1142360" indent="0" algn="ctr">
              <a:buNone/>
              <a:defRPr sz="2249"/>
            </a:lvl3pPr>
            <a:lvl4pPr marL="1713540" indent="0" algn="ctr">
              <a:buNone/>
              <a:defRPr sz="1999"/>
            </a:lvl4pPr>
            <a:lvl5pPr marL="2284720" indent="0" algn="ctr">
              <a:buNone/>
              <a:defRPr sz="1999"/>
            </a:lvl5pPr>
            <a:lvl6pPr marL="2855900" indent="0" algn="ctr">
              <a:buNone/>
              <a:defRPr sz="1999"/>
            </a:lvl6pPr>
            <a:lvl7pPr marL="3427080" indent="0" algn="ctr">
              <a:buNone/>
              <a:defRPr sz="1999"/>
            </a:lvl7pPr>
            <a:lvl8pPr marL="3998260" indent="0" algn="ctr">
              <a:buNone/>
              <a:defRPr sz="1999"/>
            </a:lvl8pPr>
            <a:lvl9pPr marL="4569440" indent="0" algn="ctr">
              <a:buNone/>
              <a:defRPr sz="1999"/>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13E5403-78A5-4C8B-85E6-D884528381D7}"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509E8D-DA64-42D7-9BEF-74A5303A2A7D}" type="slidenum">
              <a:rPr kumimoji="1" lang="ja-JP" altLang="en-US" smtClean="0"/>
              <a:t>‹#›</a:t>
            </a:fld>
            <a:endParaRPr kumimoji="1" lang="ja-JP" altLang="en-US"/>
          </a:p>
        </p:txBody>
      </p:sp>
    </p:spTree>
    <p:extLst>
      <p:ext uri="{BB962C8B-B14F-4D97-AF65-F5344CB8AC3E}">
        <p14:creationId xmlns:p14="http://schemas.microsoft.com/office/powerpoint/2010/main" val="78529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3E5403-78A5-4C8B-85E6-D884528381D7}"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509E8D-DA64-42D7-9BEF-74A5303A2A7D}" type="slidenum">
              <a:rPr kumimoji="1" lang="ja-JP" altLang="en-US" smtClean="0"/>
              <a:t>‹#›</a:t>
            </a:fld>
            <a:endParaRPr kumimoji="1" lang="ja-JP" altLang="en-US"/>
          </a:p>
        </p:txBody>
      </p:sp>
    </p:spTree>
    <p:extLst>
      <p:ext uri="{BB962C8B-B14F-4D97-AF65-F5344CB8AC3E}">
        <p14:creationId xmlns:p14="http://schemas.microsoft.com/office/powerpoint/2010/main" val="269294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56153"/>
            <a:ext cx="2628900" cy="726076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456153"/>
            <a:ext cx="7734300" cy="72607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3E5403-78A5-4C8B-85E6-D884528381D7}"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509E8D-DA64-42D7-9BEF-74A5303A2A7D}" type="slidenum">
              <a:rPr kumimoji="1" lang="ja-JP" altLang="en-US" smtClean="0"/>
              <a:t>‹#›</a:t>
            </a:fld>
            <a:endParaRPr kumimoji="1" lang="ja-JP" altLang="en-US"/>
          </a:p>
        </p:txBody>
      </p:sp>
    </p:spTree>
    <p:extLst>
      <p:ext uri="{BB962C8B-B14F-4D97-AF65-F5344CB8AC3E}">
        <p14:creationId xmlns:p14="http://schemas.microsoft.com/office/powerpoint/2010/main" val="174817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3E5403-78A5-4C8B-85E6-D884528381D7}"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509E8D-DA64-42D7-9BEF-74A5303A2A7D}" type="slidenum">
              <a:rPr kumimoji="1" lang="ja-JP" altLang="en-US" smtClean="0"/>
              <a:t>‹#›</a:t>
            </a:fld>
            <a:endParaRPr kumimoji="1" lang="ja-JP" altLang="en-US"/>
          </a:p>
        </p:txBody>
      </p:sp>
    </p:spTree>
    <p:extLst>
      <p:ext uri="{BB962C8B-B14F-4D97-AF65-F5344CB8AC3E}">
        <p14:creationId xmlns:p14="http://schemas.microsoft.com/office/powerpoint/2010/main" val="125960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2135987"/>
            <a:ext cx="10515600" cy="3563940"/>
          </a:xfrm>
        </p:spPr>
        <p:txBody>
          <a:bodyPr anchor="b"/>
          <a:lstStyle>
            <a:lvl1pPr>
              <a:defRPr sz="749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5733644"/>
            <a:ext cx="10515600" cy="1874192"/>
          </a:xfrm>
        </p:spPr>
        <p:txBody>
          <a:bodyPr/>
          <a:lstStyle>
            <a:lvl1pPr marL="0" indent="0">
              <a:buNone/>
              <a:defRPr sz="2998">
                <a:solidFill>
                  <a:schemeClr val="tx1"/>
                </a:solidFill>
              </a:defRPr>
            </a:lvl1pPr>
            <a:lvl2pPr marL="571180" indent="0">
              <a:buNone/>
              <a:defRPr sz="2499">
                <a:solidFill>
                  <a:schemeClr val="tx1">
                    <a:tint val="75000"/>
                  </a:schemeClr>
                </a:solidFill>
              </a:defRPr>
            </a:lvl2pPr>
            <a:lvl3pPr marL="1142360" indent="0">
              <a:buNone/>
              <a:defRPr sz="2249">
                <a:solidFill>
                  <a:schemeClr val="tx1">
                    <a:tint val="75000"/>
                  </a:schemeClr>
                </a:solidFill>
              </a:defRPr>
            </a:lvl3pPr>
            <a:lvl4pPr marL="1713540" indent="0">
              <a:buNone/>
              <a:defRPr sz="1999">
                <a:solidFill>
                  <a:schemeClr val="tx1">
                    <a:tint val="75000"/>
                  </a:schemeClr>
                </a:solidFill>
              </a:defRPr>
            </a:lvl4pPr>
            <a:lvl5pPr marL="2284720" indent="0">
              <a:buNone/>
              <a:defRPr sz="1999">
                <a:solidFill>
                  <a:schemeClr val="tx1">
                    <a:tint val="75000"/>
                  </a:schemeClr>
                </a:solidFill>
              </a:defRPr>
            </a:lvl5pPr>
            <a:lvl6pPr marL="2855900" indent="0">
              <a:buNone/>
              <a:defRPr sz="1999">
                <a:solidFill>
                  <a:schemeClr val="tx1">
                    <a:tint val="75000"/>
                  </a:schemeClr>
                </a:solidFill>
              </a:defRPr>
            </a:lvl6pPr>
            <a:lvl7pPr marL="3427080" indent="0">
              <a:buNone/>
              <a:defRPr sz="1999">
                <a:solidFill>
                  <a:schemeClr val="tx1">
                    <a:tint val="75000"/>
                  </a:schemeClr>
                </a:solidFill>
              </a:defRPr>
            </a:lvl7pPr>
            <a:lvl8pPr marL="3998260" indent="0">
              <a:buNone/>
              <a:defRPr sz="1999">
                <a:solidFill>
                  <a:schemeClr val="tx1">
                    <a:tint val="75000"/>
                  </a:schemeClr>
                </a:solidFill>
              </a:defRPr>
            </a:lvl8pPr>
            <a:lvl9pPr marL="4569440" indent="0">
              <a:buNone/>
              <a:defRPr sz="199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13E5403-78A5-4C8B-85E6-D884528381D7}"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509E8D-DA64-42D7-9BEF-74A5303A2A7D}" type="slidenum">
              <a:rPr kumimoji="1" lang="ja-JP" altLang="en-US" smtClean="0"/>
              <a:t>‹#›</a:t>
            </a:fld>
            <a:endParaRPr kumimoji="1" lang="ja-JP" altLang="en-US"/>
          </a:p>
        </p:txBody>
      </p:sp>
    </p:spTree>
    <p:extLst>
      <p:ext uri="{BB962C8B-B14F-4D97-AF65-F5344CB8AC3E}">
        <p14:creationId xmlns:p14="http://schemas.microsoft.com/office/powerpoint/2010/main" val="401314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2280764"/>
            <a:ext cx="5181600" cy="54361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280764"/>
            <a:ext cx="5181600" cy="54361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3E5403-78A5-4C8B-85E6-D884528381D7}" type="datetimeFigureOut">
              <a:rPr kumimoji="1" lang="ja-JP" altLang="en-US" smtClean="0"/>
              <a:t>2022/9/6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509E8D-DA64-42D7-9BEF-74A5303A2A7D}" type="slidenum">
              <a:rPr kumimoji="1" lang="ja-JP" altLang="en-US" smtClean="0"/>
              <a:t>‹#›</a:t>
            </a:fld>
            <a:endParaRPr kumimoji="1" lang="ja-JP" altLang="en-US"/>
          </a:p>
        </p:txBody>
      </p:sp>
    </p:spTree>
    <p:extLst>
      <p:ext uri="{BB962C8B-B14F-4D97-AF65-F5344CB8AC3E}">
        <p14:creationId xmlns:p14="http://schemas.microsoft.com/office/powerpoint/2010/main" val="406494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456155"/>
            <a:ext cx="10515600" cy="165603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2100286"/>
            <a:ext cx="5157787" cy="1029318"/>
          </a:xfrm>
        </p:spPr>
        <p:txBody>
          <a:bodyPr anchor="b"/>
          <a:lstStyle>
            <a:lvl1pPr marL="0" indent="0">
              <a:buNone/>
              <a:defRPr sz="2998" b="1"/>
            </a:lvl1pPr>
            <a:lvl2pPr marL="571180" indent="0">
              <a:buNone/>
              <a:defRPr sz="2499" b="1"/>
            </a:lvl2pPr>
            <a:lvl3pPr marL="1142360" indent="0">
              <a:buNone/>
              <a:defRPr sz="2249" b="1"/>
            </a:lvl3pPr>
            <a:lvl4pPr marL="1713540" indent="0">
              <a:buNone/>
              <a:defRPr sz="1999" b="1"/>
            </a:lvl4pPr>
            <a:lvl5pPr marL="2284720" indent="0">
              <a:buNone/>
              <a:defRPr sz="1999" b="1"/>
            </a:lvl5pPr>
            <a:lvl6pPr marL="2855900" indent="0">
              <a:buNone/>
              <a:defRPr sz="1999" b="1"/>
            </a:lvl6pPr>
            <a:lvl7pPr marL="3427080" indent="0">
              <a:buNone/>
              <a:defRPr sz="1999" b="1"/>
            </a:lvl7pPr>
            <a:lvl8pPr marL="3998260" indent="0">
              <a:buNone/>
              <a:defRPr sz="1999" b="1"/>
            </a:lvl8pPr>
            <a:lvl9pPr marL="4569440" indent="0">
              <a:buNone/>
              <a:defRPr sz="1999" b="1"/>
            </a:lvl9pPr>
          </a:lstStyle>
          <a:p>
            <a:pPr lvl="0"/>
            <a:r>
              <a:rPr lang="ja-JP" altLang="en-US"/>
              <a:t>マスター テキストの書式設定</a:t>
            </a:r>
          </a:p>
        </p:txBody>
      </p:sp>
      <p:sp>
        <p:nvSpPr>
          <p:cNvPr id="4" name="Content Placeholder 3"/>
          <p:cNvSpPr>
            <a:spLocks noGrp="1"/>
          </p:cNvSpPr>
          <p:nvPr>
            <p:ph sz="half" idx="2"/>
          </p:nvPr>
        </p:nvSpPr>
        <p:spPr>
          <a:xfrm>
            <a:off x="839789" y="3129604"/>
            <a:ext cx="5157787" cy="460317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2100286"/>
            <a:ext cx="5183188" cy="1029318"/>
          </a:xfrm>
        </p:spPr>
        <p:txBody>
          <a:bodyPr anchor="b"/>
          <a:lstStyle>
            <a:lvl1pPr marL="0" indent="0">
              <a:buNone/>
              <a:defRPr sz="2998" b="1"/>
            </a:lvl1pPr>
            <a:lvl2pPr marL="571180" indent="0">
              <a:buNone/>
              <a:defRPr sz="2499" b="1"/>
            </a:lvl2pPr>
            <a:lvl3pPr marL="1142360" indent="0">
              <a:buNone/>
              <a:defRPr sz="2249" b="1"/>
            </a:lvl3pPr>
            <a:lvl4pPr marL="1713540" indent="0">
              <a:buNone/>
              <a:defRPr sz="1999" b="1"/>
            </a:lvl4pPr>
            <a:lvl5pPr marL="2284720" indent="0">
              <a:buNone/>
              <a:defRPr sz="1999" b="1"/>
            </a:lvl5pPr>
            <a:lvl6pPr marL="2855900" indent="0">
              <a:buNone/>
              <a:defRPr sz="1999" b="1"/>
            </a:lvl6pPr>
            <a:lvl7pPr marL="3427080" indent="0">
              <a:buNone/>
              <a:defRPr sz="1999" b="1"/>
            </a:lvl7pPr>
            <a:lvl8pPr marL="3998260" indent="0">
              <a:buNone/>
              <a:defRPr sz="1999" b="1"/>
            </a:lvl8pPr>
            <a:lvl9pPr marL="4569440" indent="0">
              <a:buNone/>
              <a:defRPr sz="1999" b="1"/>
            </a:lvl9pPr>
          </a:lstStyle>
          <a:p>
            <a:pPr lvl="0"/>
            <a:r>
              <a:rPr lang="ja-JP" altLang="en-US"/>
              <a:t>マスター テキストの書式設定</a:t>
            </a:r>
          </a:p>
        </p:txBody>
      </p:sp>
      <p:sp>
        <p:nvSpPr>
          <p:cNvPr id="6" name="Content Placeholder 5"/>
          <p:cNvSpPr>
            <a:spLocks noGrp="1"/>
          </p:cNvSpPr>
          <p:nvPr>
            <p:ph sz="quarter" idx="4"/>
          </p:nvPr>
        </p:nvSpPr>
        <p:spPr>
          <a:xfrm>
            <a:off x="6172201" y="3129604"/>
            <a:ext cx="5183188" cy="460317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13E5403-78A5-4C8B-85E6-D884528381D7}" type="datetimeFigureOut">
              <a:rPr kumimoji="1" lang="ja-JP" altLang="en-US" smtClean="0"/>
              <a:t>2022/9/6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509E8D-DA64-42D7-9BEF-74A5303A2A7D}" type="slidenum">
              <a:rPr kumimoji="1" lang="ja-JP" altLang="en-US" smtClean="0"/>
              <a:t>‹#›</a:t>
            </a:fld>
            <a:endParaRPr kumimoji="1" lang="ja-JP" altLang="en-US"/>
          </a:p>
        </p:txBody>
      </p:sp>
    </p:spTree>
    <p:extLst>
      <p:ext uri="{BB962C8B-B14F-4D97-AF65-F5344CB8AC3E}">
        <p14:creationId xmlns:p14="http://schemas.microsoft.com/office/powerpoint/2010/main" val="291823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13E5403-78A5-4C8B-85E6-D884528381D7}" type="datetimeFigureOut">
              <a:rPr kumimoji="1" lang="ja-JP" altLang="en-US" smtClean="0"/>
              <a:t>2022/9/6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509E8D-DA64-42D7-9BEF-74A5303A2A7D}" type="slidenum">
              <a:rPr kumimoji="1" lang="ja-JP" altLang="en-US" smtClean="0"/>
              <a:t>‹#›</a:t>
            </a:fld>
            <a:endParaRPr kumimoji="1" lang="ja-JP" altLang="en-US"/>
          </a:p>
        </p:txBody>
      </p:sp>
    </p:spTree>
    <p:extLst>
      <p:ext uri="{BB962C8B-B14F-4D97-AF65-F5344CB8AC3E}">
        <p14:creationId xmlns:p14="http://schemas.microsoft.com/office/powerpoint/2010/main" val="394420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E5403-78A5-4C8B-85E6-D884528381D7}" type="datetimeFigureOut">
              <a:rPr kumimoji="1" lang="ja-JP" altLang="en-US" smtClean="0"/>
              <a:t>2022/9/6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509E8D-DA64-42D7-9BEF-74A5303A2A7D}" type="slidenum">
              <a:rPr kumimoji="1" lang="ja-JP" altLang="en-US" smtClean="0"/>
              <a:t>‹#›</a:t>
            </a:fld>
            <a:endParaRPr kumimoji="1" lang="ja-JP" altLang="en-US"/>
          </a:p>
        </p:txBody>
      </p:sp>
    </p:spTree>
    <p:extLst>
      <p:ext uri="{BB962C8B-B14F-4D97-AF65-F5344CB8AC3E}">
        <p14:creationId xmlns:p14="http://schemas.microsoft.com/office/powerpoint/2010/main" val="49271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571182"/>
            <a:ext cx="3932237" cy="1999139"/>
          </a:xfrm>
        </p:spPr>
        <p:txBody>
          <a:bodyPr anchor="b"/>
          <a:lstStyle>
            <a:lvl1pPr>
              <a:defRPr sz="3998"/>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1233598"/>
            <a:ext cx="6172200" cy="6088647"/>
          </a:xfrm>
        </p:spPr>
        <p:txBody>
          <a:bodyPr/>
          <a:lstStyle>
            <a:lvl1pPr>
              <a:defRPr sz="3998"/>
            </a:lvl1pPr>
            <a:lvl2pPr>
              <a:defRPr sz="3498"/>
            </a:lvl2pPr>
            <a:lvl3pPr>
              <a:defRPr sz="2998"/>
            </a:lvl3pPr>
            <a:lvl4pPr>
              <a:defRPr sz="2499"/>
            </a:lvl4pPr>
            <a:lvl5pPr>
              <a:defRPr sz="2499"/>
            </a:lvl5pPr>
            <a:lvl6pPr>
              <a:defRPr sz="2499"/>
            </a:lvl6pPr>
            <a:lvl7pPr>
              <a:defRPr sz="2499"/>
            </a:lvl7pPr>
            <a:lvl8pPr>
              <a:defRPr sz="2499"/>
            </a:lvl8pPr>
            <a:lvl9pPr>
              <a:defRPr sz="24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570322"/>
            <a:ext cx="3932237" cy="4761838"/>
          </a:xfrm>
        </p:spPr>
        <p:txBody>
          <a:bodyPr/>
          <a:lstStyle>
            <a:lvl1pPr marL="0" indent="0">
              <a:buNone/>
              <a:defRPr sz="1999"/>
            </a:lvl1pPr>
            <a:lvl2pPr marL="571180" indent="0">
              <a:buNone/>
              <a:defRPr sz="1749"/>
            </a:lvl2pPr>
            <a:lvl3pPr marL="1142360" indent="0">
              <a:buNone/>
              <a:defRPr sz="1499"/>
            </a:lvl3pPr>
            <a:lvl4pPr marL="1713540" indent="0">
              <a:buNone/>
              <a:defRPr sz="1249"/>
            </a:lvl4pPr>
            <a:lvl5pPr marL="2284720" indent="0">
              <a:buNone/>
              <a:defRPr sz="1249"/>
            </a:lvl5pPr>
            <a:lvl6pPr marL="2855900" indent="0">
              <a:buNone/>
              <a:defRPr sz="1249"/>
            </a:lvl6pPr>
            <a:lvl7pPr marL="3427080" indent="0">
              <a:buNone/>
              <a:defRPr sz="1249"/>
            </a:lvl7pPr>
            <a:lvl8pPr marL="3998260" indent="0">
              <a:buNone/>
              <a:defRPr sz="1249"/>
            </a:lvl8pPr>
            <a:lvl9pPr marL="4569440" indent="0">
              <a:buNone/>
              <a:defRPr sz="124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3E5403-78A5-4C8B-85E6-D884528381D7}" type="datetimeFigureOut">
              <a:rPr kumimoji="1" lang="ja-JP" altLang="en-US" smtClean="0"/>
              <a:t>2022/9/6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509E8D-DA64-42D7-9BEF-74A5303A2A7D}" type="slidenum">
              <a:rPr kumimoji="1" lang="ja-JP" altLang="en-US" smtClean="0"/>
              <a:t>‹#›</a:t>
            </a:fld>
            <a:endParaRPr kumimoji="1" lang="ja-JP" altLang="en-US"/>
          </a:p>
        </p:txBody>
      </p:sp>
    </p:spTree>
    <p:extLst>
      <p:ext uri="{BB962C8B-B14F-4D97-AF65-F5344CB8AC3E}">
        <p14:creationId xmlns:p14="http://schemas.microsoft.com/office/powerpoint/2010/main" val="360161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571182"/>
            <a:ext cx="3932237" cy="1999139"/>
          </a:xfrm>
        </p:spPr>
        <p:txBody>
          <a:bodyPr anchor="b"/>
          <a:lstStyle>
            <a:lvl1pPr>
              <a:defRPr sz="399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1233598"/>
            <a:ext cx="6172200" cy="6088647"/>
          </a:xfrm>
        </p:spPr>
        <p:txBody>
          <a:bodyPr anchor="t"/>
          <a:lstStyle>
            <a:lvl1pPr marL="0" indent="0">
              <a:buNone/>
              <a:defRPr sz="3998"/>
            </a:lvl1pPr>
            <a:lvl2pPr marL="571180" indent="0">
              <a:buNone/>
              <a:defRPr sz="3498"/>
            </a:lvl2pPr>
            <a:lvl3pPr marL="1142360" indent="0">
              <a:buNone/>
              <a:defRPr sz="2998"/>
            </a:lvl3pPr>
            <a:lvl4pPr marL="1713540" indent="0">
              <a:buNone/>
              <a:defRPr sz="2499"/>
            </a:lvl4pPr>
            <a:lvl5pPr marL="2284720" indent="0">
              <a:buNone/>
              <a:defRPr sz="2499"/>
            </a:lvl5pPr>
            <a:lvl6pPr marL="2855900" indent="0">
              <a:buNone/>
              <a:defRPr sz="2499"/>
            </a:lvl6pPr>
            <a:lvl7pPr marL="3427080" indent="0">
              <a:buNone/>
              <a:defRPr sz="2499"/>
            </a:lvl7pPr>
            <a:lvl8pPr marL="3998260" indent="0">
              <a:buNone/>
              <a:defRPr sz="2499"/>
            </a:lvl8pPr>
            <a:lvl9pPr marL="4569440" indent="0">
              <a:buNone/>
              <a:defRPr sz="249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570322"/>
            <a:ext cx="3932237" cy="4761838"/>
          </a:xfrm>
        </p:spPr>
        <p:txBody>
          <a:bodyPr/>
          <a:lstStyle>
            <a:lvl1pPr marL="0" indent="0">
              <a:buNone/>
              <a:defRPr sz="1999"/>
            </a:lvl1pPr>
            <a:lvl2pPr marL="571180" indent="0">
              <a:buNone/>
              <a:defRPr sz="1749"/>
            </a:lvl2pPr>
            <a:lvl3pPr marL="1142360" indent="0">
              <a:buNone/>
              <a:defRPr sz="1499"/>
            </a:lvl3pPr>
            <a:lvl4pPr marL="1713540" indent="0">
              <a:buNone/>
              <a:defRPr sz="1249"/>
            </a:lvl4pPr>
            <a:lvl5pPr marL="2284720" indent="0">
              <a:buNone/>
              <a:defRPr sz="1249"/>
            </a:lvl5pPr>
            <a:lvl6pPr marL="2855900" indent="0">
              <a:buNone/>
              <a:defRPr sz="1249"/>
            </a:lvl6pPr>
            <a:lvl7pPr marL="3427080" indent="0">
              <a:buNone/>
              <a:defRPr sz="1249"/>
            </a:lvl7pPr>
            <a:lvl8pPr marL="3998260" indent="0">
              <a:buNone/>
              <a:defRPr sz="1249"/>
            </a:lvl8pPr>
            <a:lvl9pPr marL="4569440" indent="0">
              <a:buNone/>
              <a:defRPr sz="124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3E5403-78A5-4C8B-85E6-D884528381D7}" type="datetimeFigureOut">
              <a:rPr kumimoji="1" lang="ja-JP" altLang="en-US" smtClean="0"/>
              <a:t>2022/9/6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509E8D-DA64-42D7-9BEF-74A5303A2A7D}" type="slidenum">
              <a:rPr kumimoji="1" lang="ja-JP" altLang="en-US" smtClean="0"/>
              <a:t>‹#›</a:t>
            </a:fld>
            <a:endParaRPr kumimoji="1" lang="ja-JP" altLang="en-US"/>
          </a:p>
        </p:txBody>
      </p:sp>
    </p:spTree>
    <p:extLst>
      <p:ext uri="{BB962C8B-B14F-4D97-AF65-F5344CB8AC3E}">
        <p14:creationId xmlns:p14="http://schemas.microsoft.com/office/powerpoint/2010/main" val="390796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56155"/>
            <a:ext cx="10515600" cy="165603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2280764"/>
            <a:ext cx="10515600" cy="543615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7941026"/>
            <a:ext cx="2743200" cy="456153"/>
          </a:xfrm>
          <a:prstGeom prst="rect">
            <a:avLst/>
          </a:prstGeom>
        </p:spPr>
        <p:txBody>
          <a:bodyPr vert="horz" lIns="91440" tIns="45720" rIns="91440" bIns="45720" rtlCol="0" anchor="ctr"/>
          <a:lstStyle>
            <a:lvl1pPr algn="l">
              <a:defRPr sz="1499">
                <a:solidFill>
                  <a:schemeClr val="tx1">
                    <a:tint val="75000"/>
                  </a:schemeClr>
                </a:solidFill>
              </a:defRPr>
            </a:lvl1pPr>
          </a:lstStyle>
          <a:p>
            <a:fld id="{D13E5403-78A5-4C8B-85E6-D884528381D7}" type="datetimeFigureOut">
              <a:rPr kumimoji="1" lang="ja-JP" altLang="en-US" smtClean="0"/>
              <a:t>2022/9/6</a:t>
            </a:fld>
            <a:endParaRPr kumimoji="1" lang="ja-JP" altLang="en-US"/>
          </a:p>
        </p:txBody>
      </p:sp>
      <p:sp>
        <p:nvSpPr>
          <p:cNvPr id="5" name="Footer Placeholder 4"/>
          <p:cNvSpPr>
            <a:spLocks noGrp="1"/>
          </p:cNvSpPr>
          <p:nvPr>
            <p:ph type="ftr" sz="quarter" idx="3"/>
          </p:nvPr>
        </p:nvSpPr>
        <p:spPr>
          <a:xfrm>
            <a:off x="4038600" y="7941026"/>
            <a:ext cx="4114800" cy="456153"/>
          </a:xfrm>
          <a:prstGeom prst="rect">
            <a:avLst/>
          </a:prstGeom>
        </p:spPr>
        <p:txBody>
          <a:bodyPr vert="horz" lIns="91440" tIns="45720" rIns="91440" bIns="45720" rtlCol="0" anchor="ctr"/>
          <a:lstStyle>
            <a:lvl1pPr algn="ctr">
              <a:defRPr sz="149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7941026"/>
            <a:ext cx="2743200" cy="456153"/>
          </a:xfrm>
          <a:prstGeom prst="rect">
            <a:avLst/>
          </a:prstGeom>
        </p:spPr>
        <p:txBody>
          <a:bodyPr vert="horz" lIns="91440" tIns="45720" rIns="91440" bIns="45720" rtlCol="0" anchor="ctr"/>
          <a:lstStyle>
            <a:lvl1pPr algn="r">
              <a:defRPr sz="1499">
                <a:solidFill>
                  <a:schemeClr val="tx1">
                    <a:tint val="75000"/>
                  </a:schemeClr>
                </a:solidFill>
              </a:defRPr>
            </a:lvl1pPr>
          </a:lstStyle>
          <a:p>
            <a:fld id="{E0509E8D-DA64-42D7-9BEF-74A5303A2A7D}" type="slidenum">
              <a:rPr kumimoji="1" lang="ja-JP" altLang="en-US" smtClean="0"/>
              <a:t>‹#›</a:t>
            </a:fld>
            <a:endParaRPr kumimoji="1" lang="ja-JP" altLang="en-US"/>
          </a:p>
        </p:txBody>
      </p:sp>
    </p:spTree>
    <p:extLst>
      <p:ext uri="{BB962C8B-B14F-4D97-AF65-F5344CB8AC3E}">
        <p14:creationId xmlns:p14="http://schemas.microsoft.com/office/powerpoint/2010/main" val="5910970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1142360" rtl="0" eaLnBrk="1" latinLnBrk="0" hangingPunct="1">
        <a:lnSpc>
          <a:spcPct val="90000"/>
        </a:lnSpc>
        <a:spcBef>
          <a:spcPct val="0"/>
        </a:spcBef>
        <a:buNone/>
        <a:defRPr kumimoji="1" sz="5497" kern="1200">
          <a:solidFill>
            <a:schemeClr val="tx1"/>
          </a:solidFill>
          <a:latin typeface="+mj-lt"/>
          <a:ea typeface="+mj-ea"/>
          <a:cs typeface="+mj-cs"/>
        </a:defRPr>
      </a:lvl1pPr>
    </p:titleStyle>
    <p:bodyStyle>
      <a:lvl1pPr marL="285590" indent="-285590" algn="l" defTabSz="1142360" rtl="0" eaLnBrk="1" latinLnBrk="0" hangingPunct="1">
        <a:lnSpc>
          <a:spcPct val="90000"/>
        </a:lnSpc>
        <a:spcBef>
          <a:spcPts val="1249"/>
        </a:spcBef>
        <a:buFont typeface="Arial" panose="020B0604020202020204" pitchFamily="34" charset="0"/>
        <a:buChar char="•"/>
        <a:defRPr kumimoji="1" sz="3498" kern="1200">
          <a:solidFill>
            <a:schemeClr val="tx1"/>
          </a:solidFill>
          <a:latin typeface="+mn-lt"/>
          <a:ea typeface="+mn-ea"/>
          <a:cs typeface="+mn-cs"/>
        </a:defRPr>
      </a:lvl1pPr>
      <a:lvl2pPr marL="856770" indent="-285590" algn="l" defTabSz="1142360" rtl="0" eaLnBrk="1" latinLnBrk="0" hangingPunct="1">
        <a:lnSpc>
          <a:spcPct val="90000"/>
        </a:lnSpc>
        <a:spcBef>
          <a:spcPts val="625"/>
        </a:spcBef>
        <a:buFont typeface="Arial" panose="020B0604020202020204" pitchFamily="34" charset="0"/>
        <a:buChar char="•"/>
        <a:defRPr kumimoji="1" sz="2998" kern="1200">
          <a:solidFill>
            <a:schemeClr val="tx1"/>
          </a:solidFill>
          <a:latin typeface="+mn-lt"/>
          <a:ea typeface="+mn-ea"/>
          <a:cs typeface="+mn-cs"/>
        </a:defRPr>
      </a:lvl2pPr>
      <a:lvl3pPr marL="1427950" indent="-285590" algn="l" defTabSz="1142360" rtl="0" eaLnBrk="1" latinLnBrk="0" hangingPunct="1">
        <a:lnSpc>
          <a:spcPct val="90000"/>
        </a:lnSpc>
        <a:spcBef>
          <a:spcPts val="625"/>
        </a:spcBef>
        <a:buFont typeface="Arial" panose="020B0604020202020204" pitchFamily="34" charset="0"/>
        <a:buChar char="•"/>
        <a:defRPr kumimoji="1" sz="2499" kern="1200">
          <a:solidFill>
            <a:schemeClr val="tx1"/>
          </a:solidFill>
          <a:latin typeface="+mn-lt"/>
          <a:ea typeface="+mn-ea"/>
          <a:cs typeface="+mn-cs"/>
        </a:defRPr>
      </a:lvl3pPr>
      <a:lvl4pPr marL="1999130" indent="-285590" algn="l" defTabSz="1142360" rtl="0" eaLnBrk="1" latinLnBrk="0" hangingPunct="1">
        <a:lnSpc>
          <a:spcPct val="90000"/>
        </a:lnSpc>
        <a:spcBef>
          <a:spcPts val="625"/>
        </a:spcBef>
        <a:buFont typeface="Arial" panose="020B0604020202020204" pitchFamily="34" charset="0"/>
        <a:buChar char="•"/>
        <a:defRPr kumimoji="1" sz="2249" kern="1200">
          <a:solidFill>
            <a:schemeClr val="tx1"/>
          </a:solidFill>
          <a:latin typeface="+mn-lt"/>
          <a:ea typeface="+mn-ea"/>
          <a:cs typeface="+mn-cs"/>
        </a:defRPr>
      </a:lvl4pPr>
      <a:lvl5pPr marL="2570310" indent="-285590" algn="l" defTabSz="1142360" rtl="0" eaLnBrk="1" latinLnBrk="0" hangingPunct="1">
        <a:lnSpc>
          <a:spcPct val="90000"/>
        </a:lnSpc>
        <a:spcBef>
          <a:spcPts val="625"/>
        </a:spcBef>
        <a:buFont typeface="Arial" panose="020B0604020202020204" pitchFamily="34" charset="0"/>
        <a:buChar char="•"/>
        <a:defRPr kumimoji="1" sz="2249" kern="1200">
          <a:solidFill>
            <a:schemeClr val="tx1"/>
          </a:solidFill>
          <a:latin typeface="+mn-lt"/>
          <a:ea typeface="+mn-ea"/>
          <a:cs typeface="+mn-cs"/>
        </a:defRPr>
      </a:lvl5pPr>
      <a:lvl6pPr marL="3141490" indent="-285590" algn="l" defTabSz="1142360" rtl="0" eaLnBrk="1" latinLnBrk="0" hangingPunct="1">
        <a:lnSpc>
          <a:spcPct val="90000"/>
        </a:lnSpc>
        <a:spcBef>
          <a:spcPts val="625"/>
        </a:spcBef>
        <a:buFont typeface="Arial" panose="020B0604020202020204" pitchFamily="34" charset="0"/>
        <a:buChar char="•"/>
        <a:defRPr kumimoji="1" sz="2249" kern="1200">
          <a:solidFill>
            <a:schemeClr val="tx1"/>
          </a:solidFill>
          <a:latin typeface="+mn-lt"/>
          <a:ea typeface="+mn-ea"/>
          <a:cs typeface="+mn-cs"/>
        </a:defRPr>
      </a:lvl6pPr>
      <a:lvl7pPr marL="3712670" indent="-285590" algn="l" defTabSz="1142360" rtl="0" eaLnBrk="1" latinLnBrk="0" hangingPunct="1">
        <a:lnSpc>
          <a:spcPct val="90000"/>
        </a:lnSpc>
        <a:spcBef>
          <a:spcPts val="625"/>
        </a:spcBef>
        <a:buFont typeface="Arial" panose="020B0604020202020204" pitchFamily="34" charset="0"/>
        <a:buChar char="•"/>
        <a:defRPr kumimoji="1" sz="2249" kern="1200">
          <a:solidFill>
            <a:schemeClr val="tx1"/>
          </a:solidFill>
          <a:latin typeface="+mn-lt"/>
          <a:ea typeface="+mn-ea"/>
          <a:cs typeface="+mn-cs"/>
        </a:defRPr>
      </a:lvl7pPr>
      <a:lvl8pPr marL="4283850" indent="-285590" algn="l" defTabSz="1142360" rtl="0" eaLnBrk="1" latinLnBrk="0" hangingPunct="1">
        <a:lnSpc>
          <a:spcPct val="90000"/>
        </a:lnSpc>
        <a:spcBef>
          <a:spcPts val="625"/>
        </a:spcBef>
        <a:buFont typeface="Arial" panose="020B0604020202020204" pitchFamily="34" charset="0"/>
        <a:buChar char="•"/>
        <a:defRPr kumimoji="1" sz="2249" kern="1200">
          <a:solidFill>
            <a:schemeClr val="tx1"/>
          </a:solidFill>
          <a:latin typeface="+mn-lt"/>
          <a:ea typeface="+mn-ea"/>
          <a:cs typeface="+mn-cs"/>
        </a:defRPr>
      </a:lvl8pPr>
      <a:lvl9pPr marL="4855030" indent="-285590" algn="l" defTabSz="1142360" rtl="0" eaLnBrk="1" latinLnBrk="0" hangingPunct="1">
        <a:lnSpc>
          <a:spcPct val="90000"/>
        </a:lnSpc>
        <a:spcBef>
          <a:spcPts val="625"/>
        </a:spcBef>
        <a:buFont typeface="Arial" panose="020B0604020202020204" pitchFamily="34" charset="0"/>
        <a:buChar char="•"/>
        <a:defRPr kumimoji="1" sz="2249" kern="1200">
          <a:solidFill>
            <a:schemeClr val="tx1"/>
          </a:solidFill>
          <a:latin typeface="+mn-lt"/>
          <a:ea typeface="+mn-ea"/>
          <a:cs typeface="+mn-cs"/>
        </a:defRPr>
      </a:lvl9pPr>
    </p:bodyStyle>
    <p:otherStyle>
      <a:defPPr>
        <a:defRPr lang="en-US"/>
      </a:defPPr>
      <a:lvl1pPr marL="0" algn="l" defTabSz="1142360" rtl="0" eaLnBrk="1" latinLnBrk="0" hangingPunct="1">
        <a:defRPr kumimoji="1" sz="2249" kern="1200">
          <a:solidFill>
            <a:schemeClr val="tx1"/>
          </a:solidFill>
          <a:latin typeface="+mn-lt"/>
          <a:ea typeface="+mn-ea"/>
          <a:cs typeface="+mn-cs"/>
        </a:defRPr>
      </a:lvl1pPr>
      <a:lvl2pPr marL="571180" algn="l" defTabSz="1142360" rtl="0" eaLnBrk="1" latinLnBrk="0" hangingPunct="1">
        <a:defRPr kumimoji="1" sz="2249" kern="1200">
          <a:solidFill>
            <a:schemeClr val="tx1"/>
          </a:solidFill>
          <a:latin typeface="+mn-lt"/>
          <a:ea typeface="+mn-ea"/>
          <a:cs typeface="+mn-cs"/>
        </a:defRPr>
      </a:lvl2pPr>
      <a:lvl3pPr marL="1142360" algn="l" defTabSz="1142360" rtl="0" eaLnBrk="1" latinLnBrk="0" hangingPunct="1">
        <a:defRPr kumimoji="1" sz="2249" kern="1200">
          <a:solidFill>
            <a:schemeClr val="tx1"/>
          </a:solidFill>
          <a:latin typeface="+mn-lt"/>
          <a:ea typeface="+mn-ea"/>
          <a:cs typeface="+mn-cs"/>
        </a:defRPr>
      </a:lvl3pPr>
      <a:lvl4pPr marL="1713540" algn="l" defTabSz="1142360" rtl="0" eaLnBrk="1" latinLnBrk="0" hangingPunct="1">
        <a:defRPr kumimoji="1" sz="2249" kern="1200">
          <a:solidFill>
            <a:schemeClr val="tx1"/>
          </a:solidFill>
          <a:latin typeface="+mn-lt"/>
          <a:ea typeface="+mn-ea"/>
          <a:cs typeface="+mn-cs"/>
        </a:defRPr>
      </a:lvl4pPr>
      <a:lvl5pPr marL="2284720" algn="l" defTabSz="1142360" rtl="0" eaLnBrk="1" latinLnBrk="0" hangingPunct="1">
        <a:defRPr kumimoji="1" sz="2249" kern="1200">
          <a:solidFill>
            <a:schemeClr val="tx1"/>
          </a:solidFill>
          <a:latin typeface="+mn-lt"/>
          <a:ea typeface="+mn-ea"/>
          <a:cs typeface="+mn-cs"/>
        </a:defRPr>
      </a:lvl5pPr>
      <a:lvl6pPr marL="2855900" algn="l" defTabSz="1142360" rtl="0" eaLnBrk="1" latinLnBrk="0" hangingPunct="1">
        <a:defRPr kumimoji="1" sz="2249" kern="1200">
          <a:solidFill>
            <a:schemeClr val="tx1"/>
          </a:solidFill>
          <a:latin typeface="+mn-lt"/>
          <a:ea typeface="+mn-ea"/>
          <a:cs typeface="+mn-cs"/>
        </a:defRPr>
      </a:lvl6pPr>
      <a:lvl7pPr marL="3427080" algn="l" defTabSz="1142360" rtl="0" eaLnBrk="1" latinLnBrk="0" hangingPunct="1">
        <a:defRPr kumimoji="1" sz="2249" kern="1200">
          <a:solidFill>
            <a:schemeClr val="tx1"/>
          </a:solidFill>
          <a:latin typeface="+mn-lt"/>
          <a:ea typeface="+mn-ea"/>
          <a:cs typeface="+mn-cs"/>
        </a:defRPr>
      </a:lvl7pPr>
      <a:lvl8pPr marL="3998260" algn="l" defTabSz="1142360" rtl="0" eaLnBrk="1" latinLnBrk="0" hangingPunct="1">
        <a:defRPr kumimoji="1" sz="2249" kern="1200">
          <a:solidFill>
            <a:schemeClr val="tx1"/>
          </a:solidFill>
          <a:latin typeface="+mn-lt"/>
          <a:ea typeface="+mn-ea"/>
          <a:cs typeface="+mn-cs"/>
        </a:defRPr>
      </a:lvl8pPr>
      <a:lvl9pPr marL="4569440" algn="l" defTabSz="1142360" rtl="0" eaLnBrk="1" latinLnBrk="0" hangingPunct="1">
        <a:defRPr kumimoji="1" sz="22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7.jp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72B263D2-6ED3-4B20-A553-465094C577CF}"/>
              </a:ext>
            </a:extLst>
          </p:cNvPr>
          <p:cNvPicPr>
            <a:picLocks noChangeAspect="1"/>
          </p:cNvPicPr>
          <p:nvPr/>
        </p:nvPicPr>
        <p:blipFill>
          <a:blip r:embed="rId3"/>
          <a:stretch>
            <a:fillRect/>
          </a:stretch>
        </p:blipFill>
        <p:spPr>
          <a:xfrm>
            <a:off x="2131300" y="1236233"/>
            <a:ext cx="1934807" cy="432000"/>
          </a:xfrm>
          <a:prstGeom prst="rect">
            <a:avLst/>
          </a:prstGeom>
        </p:spPr>
      </p:pic>
      <p:sp>
        <p:nvSpPr>
          <p:cNvPr id="4" name="正方形/長方形 3">
            <a:extLst>
              <a:ext uri="{FF2B5EF4-FFF2-40B4-BE49-F238E27FC236}">
                <a16:creationId xmlns:a16="http://schemas.microsoft.com/office/drawing/2014/main" id="{83220713-7B65-4C27-B638-92010657341F}"/>
              </a:ext>
            </a:extLst>
          </p:cNvPr>
          <p:cNvSpPr/>
          <p:nvPr/>
        </p:nvSpPr>
        <p:spPr>
          <a:xfrm>
            <a:off x="204894" y="236970"/>
            <a:ext cx="5730771" cy="573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052" tIns="43528" rIns="87052" bIns="43528" numCol="1" spcCol="0" rtlCol="0" fromWordArt="0" anchor="ctr" anchorCtr="0" forceAA="0" compatLnSpc="1">
            <a:prstTxWarp prst="textNoShape">
              <a:avLst/>
            </a:prstTxWarp>
            <a:noAutofit/>
          </a:bodyPr>
          <a:lstStyle/>
          <a:p>
            <a:pPr algn="ctr"/>
            <a:r>
              <a:rPr lang="ja-JP" altLang="en-US" sz="2800" dirty="0">
                <a:ln w="0"/>
                <a:solidFill>
                  <a:srgbClr val="C54343"/>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置き薬みらいレター　</a:t>
            </a:r>
          </a:p>
        </p:txBody>
      </p:sp>
      <p:pic>
        <p:nvPicPr>
          <p:cNvPr id="5" name="図 4">
            <a:extLst>
              <a:ext uri="{FF2B5EF4-FFF2-40B4-BE49-F238E27FC236}">
                <a16:creationId xmlns:a16="http://schemas.microsoft.com/office/drawing/2014/main" id="{91EF730B-B0DE-4DF3-80BE-5C2B4FF72284}"/>
              </a:ext>
            </a:extLst>
          </p:cNvPr>
          <p:cNvPicPr>
            <a:picLocks noChangeAspect="1"/>
          </p:cNvPicPr>
          <p:nvPr/>
        </p:nvPicPr>
        <p:blipFill rotWithShape="1">
          <a:blip r:embed="rId4"/>
          <a:srcRect l="36544" t="34942" r="54318" b="44342"/>
          <a:stretch/>
        </p:blipFill>
        <p:spPr>
          <a:xfrm>
            <a:off x="12258500" y="0"/>
            <a:ext cx="1513109" cy="1928553"/>
          </a:xfrm>
          <a:prstGeom prst="rect">
            <a:avLst/>
          </a:prstGeom>
        </p:spPr>
      </p:pic>
      <p:sp>
        <p:nvSpPr>
          <p:cNvPr id="3" name="テキスト ボックス 2">
            <a:extLst>
              <a:ext uri="{FF2B5EF4-FFF2-40B4-BE49-F238E27FC236}">
                <a16:creationId xmlns:a16="http://schemas.microsoft.com/office/drawing/2014/main" id="{4D876820-71FA-4FEF-8D63-B467DBA1123F}"/>
              </a:ext>
            </a:extLst>
          </p:cNvPr>
          <p:cNvSpPr txBox="1"/>
          <p:nvPr/>
        </p:nvSpPr>
        <p:spPr>
          <a:xfrm>
            <a:off x="372936" y="1244942"/>
            <a:ext cx="5481775" cy="838691"/>
          </a:xfrm>
          <a:prstGeom prst="rect">
            <a:avLst/>
          </a:prstGeom>
          <a:noFill/>
        </p:spPr>
        <p:txBody>
          <a:bodyPr wrap="square" rtlCol="0">
            <a:spAutoFit/>
          </a:bodyPr>
          <a:lstStyle/>
          <a:p>
            <a:pPr algn="ctr"/>
            <a:r>
              <a:rPr kumimoji="1" lang="ja-JP" altLang="en-US" sz="2000" dirty="0">
                <a:ln w="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ご挨拶</a:t>
            </a:r>
            <a:endParaRPr kumimoji="1" lang="en-US" altLang="ja-JP" sz="2000" dirty="0">
              <a:ln w="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endParaRPr kumimoji="1" lang="ja-JP" altLang="en-US" sz="900" dirty="0">
              <a:latin typeface="HG丸ｺﾞｼｯｸM-PRO" panose="020F0600000000000000" pitchFamily="50" charset="-128"/>
              <a:ea typeface="HG丸ｺﾞｼｯｸM-PRO" panose="020F0600000000000000" pitchFamily="50" charset="-128"/>
            </a:endParaRPr>
          </a:p>
          <a:p>
            <a:r>
              <a:rPr lang="en-US" altLang="ja-JP" sz="9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900" kern="100" dirty="0">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sz="1050" dirty="0"/>
          </a:p>
        </p:txBody>
      </p:sp>
      <p:pic>
        <p:nvPicPr>
          <p:cNvPr id="6" name="図 5">
            <a:extLst>
              <a:ext uri="{FF2B5EF4-FFF2-40B4-BE49-F238E27FC236}">
                <a16:creationId xmlns:a16="http://schemas.microsoft.com/office/drawing/2014/main" id="{FB699BC0-6C2B-48C8-8262-06731A86B63D}"/>
              </a:ext>
            </a:extLst>
          </p:cNvPr>
          <p:cNvPicPr>
            <a:picLocks noChangeAspect="1"/>
          </p:cNvPicPr>
          <p:nvPr/>
        </p:nvPicPr>
        <p:blipFill>
          <a:blip r:embed="rId5"/>
          <a:stretch>
            <a:fillRect/>
          </a:stretch>
        </p:blipFill>
        <p:spPr>
          <a:xfrm>
            <a:off x="302017" y="26342"/>
            <a:ext cx="5673922" cy="323116"/>
          </a:xfrm>
          <a:prstGeom prst="rect">
            <a:avLst/>
          </a:prstGeom>
        </p:spPr>
      </p:pic>
      <p:pic>
        <p:nvPicPr>
          <p:cNvPr id="7" name="図 6">
            <a:extLst>
              <a:ext uri="{FF2B5EF4-FFF2-40B4-BE49-F238E27FC236}">
                <a16:creationId xmlns:a16="http://schemas.microsoft.com/office/drawing/2014/main" id="{290CCED5-0758-4FEB-8E8E-CABEABC5B1AE}"/>
              </a:ext>
            </a:extLst>
          </p:cNvPr>
          <p:cNvPicPr>
            <a:picLocks noChangeAspect="1"/>
          </p:cNvPicPr>
          <p:nvPr/>
        </p:nvPicPr>
        <p:blipFill>
          <a:blip r:embed="rId6"/>
          <a:stretch>
            <a:fillRect/>
          </a:stretch>
        </p:blipFill>
        <p:spPr>
          <a:xfrm>
            <a:off x="302017" y="698181"/>
            <a:ext cx="5673922" cy="451143"/>
          </a:xfrm>
          <a:prstGeom prst="rect">
            <a:avLst/>
          </a:prstGeom>
        </p:spPr>
      </p:pic>
      <p:sp>
        <p:nvSpPr>
          <p:cNvPr id="24" name="テキスト ボックス 23">
            <a:extLst>
              <a:ext uri="{FF2B5EF4-FFF2-40B4-BE49-F238E27FC236}">
                <a16:creationId xmlns:a16="http://schemas.microsoft.com/office/drawing/2014/main" id="{9A0432E3-FA50-49BB-AF0F-81E2DEBA4B71}"/>
              </a:ext>
            </a:extLst>
          </p:cNvPr>
          <p:cNvSpPr txBox="1"/>
          <p:nvPr/>
        </p:nvSpPr>
        <p:spPr>
          <a:xfrm>
            <a:off x="5204465" y="472138"/>
            <a:ext cx="891535" cy="369332"/>
          </a:xfrm>
          <a:prstGeom prst="rect">
            <a:avLst/>
          </a:prstGeom>
          <a:noFill/>
        </p:spPr>
        <p:txBody>
          <a:bodyPr wrap="square" rtlCol="0">
            <a:spAutoFit/>
          </a:bodyPr>
          <a:lstStyle/>
          <a:p>
            <a:r>
              <a:rPr kumimoji="1" lang="en-US" altLang="ja-JP" b="1" dirty="0">
                <a:solidFill>
                  <a:srgbClr val="C54343"/>
                </a:solidFill>
              </a:rPr>
              <a:t>Vol.07</a:t>
            </a:r>
          </a:p>
        </p:txBody>
      </p:sp>
      <p:grpSp>
        <p:nvGrpSpPr>
          <p:cNvPr id="15" name="グループ化 14">
            <a:extLst>
              <a:ext uri="{FF2B5EF4-FFF2-40B4-BE49-F238E27FC236}">
                <a16:creationId xmlns:a16="http://schemas.microsoft.com/office/drawing/2014/main" id="{071D05A4-BB66-4335-AA85-EE33F3DBA9B5}"/>
              </a:ext>
            </a:extLst>
          </p:cNvPr>
          <p:cNvGrpSpPr>
            <a:grpSpLocks noChangeAspect="1"/>
          </p:cNvGrpSpPr>
          <p:nvPr/>
        </p:nvGrpSpPr>
        <p:grpSpPr>
          <a:xfrm>
            <a:off x="1581858" y="3542916"/>
            <a:ext cx="2886076" cy="369332"/>
            <a:chOff x="6615410" y="333018"/>
            <a:chExt cx="4809229" cy="575934"/>
          </a:xfrm>
        </p:grpSpPr>
        <p:pic>
          <p:nvPicPr>
            <p:cNvPr id="16" name="図 15">
              <a:extLst>
                <a:ext uri="{FF2B5EF4-FFF2-40B4-BE49-F238E27FC236}">
                  <a16:creationId xmlns:a16="http://schemas.microsoft.com/office/drawing/2014/main" id="{2B9F8D06-62AA-475F-983B-AB789F7CED17}"/>
                </a:ext>
              </a:extLst>
            </p:cNvPr>
            <p:cNvPicPr>
              <a:picLocks noChangeAspect="1"/>
            </p:cNvPicPr>
            <p:nvPr/>
          </p:nvPicPr>
          <p:blipFill>
            <a:blip r:embed="rId7"/>
            <a:stretch>
              <a:fillRect/>
            </a:stretch>
          </p:blipFill>
          <p:spPr>
            <a:xfrm>
              <a:off x="9049835" y="336249"/>
              <a:ext cx="2374804" cy="572703"/>
            </a:xfrm>
            <a:prstGeom prst="rect">
              <a:avLst/>
            </a:prstGeom>
          </p:spPr>
        </p:pic>
        <p:pic>
          <p:nvPicPr>
            <p:cNvPr id="17" name="図 16">
              <a:extLst>
                <a:ext uri="{FF2B5EF4-FFF2-40B4-BE49-F238E27FC236}">
                  <a16:creationId xmlns:a16="http://schemas.microsoft.com/office/drawing/2014/main" id="{62FE83C1-4BDB-4B28-83DC-27DC497B1D36}"/>
                </a:ext>
              </a:extLst>
            </p:cNvPr>
            <p:cNvPicPr>
              <a:picLocks noChangeAspect="1"/>
            </p:cNvPicPr>
            <p:nvPr/>
          </p:nvPicPr>
          <p:blipFill>
            <a:blip r:embed="rId3"/>
            <a:stretch>
              <a:fillRect/>
            </a:stretch>
          </p:blipFill>
          <p:spPr>
            <a:xfrm>
              <a:off x="6615410" y="333018"/>
              <a:ext cx="2569194" cy="573074"/>
            </a:xfrm>
            <a:prstGeom prst="rect">
              <a:avLst/>
            </a:prstGeom>
          </p:spPr>
        </p:pic>
      </p:grpSp>
      <p:sp>
        <p:nvSpPr>
          <p:cNvPr id="18" name="テキスト ボックス 17">
            <a:extLst>
              <a:ext uri="{FF2B5EF4-FFF2-40B4-BE49-F238E27FC236}">
                <a16:creationId xmlns:a16="http://schemas.microsoft.com/office/drawing/2014/main" id="{027C9D2A-35FF-4130-A9CB-653CA001BCC4}"/>
              </a:ext>
            </a:extLst>
          </p:cNvPr>
          <p:cNvSpPr txBox="1"/>
          <p:nvPr/>
        </p:nvSpPr>
        <p:spPr>
          <a:xfrm>
            <a:off x="506271" y="3488682"/>
            <a:ext cx="5235918" cy="400110"/>
          </a:xfrm>
          <a:prstGeom prst="rect">
            <a:avLst/>
          </a:prstGeom>
          <a:noFill/>
        </p:spPr>
        <p:txBody>
          <a:bodyPr wrap="square">
            <a:spAutoFit/>
          </a:bodyPr>
          <a:lstStyle/>
          <a:p>
            <a:pPr algn="ctr"/>
            <a:r>
              <a:rPr kumimoji="1" lang="ja-JP" altLang="en-US" sz="20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耳が開くとモノが動く</a:t>
            </a:r>
            <a:endParaRPr kumimoji="1" lang="en-US" altLang="ja-JP" sz="20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22" name="四角形: 角を丸くする 21">
            <a:extLst>
              <a:ext uri="{FF2B5EF4-FFF2-40B4-BE49-F238E27FC236}">
                <a16:creationId xmlns:a16="http://schemas.microsoft.com/office/drawing/2014/main" id="{C7C6B795-9852-41B4-95F0-C55FB1C6AD12}"/>
              </a:ext>
            </a:extLst>
          </p:cNvPr>
          <p:cNvSpPr/>
          <p:nvPr/>
        </p:nvSpPr>
        <p:spPr>
          <a:xfrm>
            <a:off x="260118" y="3429292"/>
            <a:ext cx="5594593" cy="5035776"/>
          </a:xfrm>
          <a:prstGeom prst="roundRect">
            <a:avLst>
              <a:gd name="adj" fmla="val 4989"/>
            </a:avLst>
          </a:prstGeom>
          <a:noFill/>
          <a:ln w="349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A2C18A3-64F3-4A90-977C-76EEFCA3EC88}"/>
              </a:ext>
            </a:extLst>
          </p:cNvPr>
          <p:cNvSpPr txBox="1"/>
          <p:nvPr/>
        </p:nvSpPr>
        <p:spPr>
          <a:xfrm>
            <a:off x="380468" y="3892011"/>
            <a:ext cx="5447089" cy="4703852"/>
          </a:xfrm>
          <a:prstGeom prst="rect">
            <a:avLst/>
          </a:prstGeom>
          <a:noFill/>
        </p:spPr>
        <p:txBody>
          <a:bodyPr wrap="square" rtlCol="0">
            <a:spAutoFit/>
          </a:bodyPr>
          <a:lstStyle/>
          <a:p>
            <a:pPr>
              <a:lnSpc>
                <a:spcPct val="150000"/>
              </a:lnSpc>
            </a:pPr>
            <a:r>
              <a:rPr kumimoji="1" lang="ja-JP" altLang="en-US" sz="1050" b="1" dirty="0">
                <a:solidFill>
                  <a:schemeClr val="accent1"/>
                </a:solidFill>
                <a:latin typeface="HG丸ｺﾞｼｯｸM-PRO" panose="020F0600000000000000" pitchFamily="50" charset="-128"/>
                <a:ea typeface="HG丸ｺﾞｼｯｸM-PRO" panose="020F0600000000000000" pitchFamily="50" charset="-128"/>
              </a:rPr>
              <a:t>　　　</a:t>
            </a:r>
            <a:r>
              <a:rPr kumimoji="1" lang="ja-JP" altLang="en-US" sz="1400" b="1" dirty="0">
                <a:solidFill>
                  <a:schemeClr val="accent1"/>
                </a:solidFill>
                <a:latin typeface="HG丸ｺﾞｼｯｸM-PRO" panose="020F0600000000000000" pitchFamily="50" charset="-128"/>
                <a:ea typeface="HG丸ｺﾞｼｯｸM-PRO" panose="020F0600000000000000" pitchFamily="50" charset="-128"/>
              </a:rPr>
              <a:t>「話が出来るお客様？ </a:t>
            </a:r>
            <a:r>
              <a:rPr kumimoji="1" lang="en-US" altLang="ja-JP" sz="1400" b="1" dirty="0">
                <a:solidFill>
                  <a:schemeClr val="accent1"/>
                </a:solidFill>
                <a:latin typeface="HG丸ｺﾞｼｯｸM-PRO" panose="020F0600000000000000" pitchFamily="50" charset="-128"/>
                <a:ea typeface="HG丸ｺﾞｼｯｸM-PRO" panose="020F0600000000000000" pitchFamily="50" charset="-128"/>
              </a:rPr>
              <a:t>or </a:t>
            </a:r>
            <a:r>
              <a:rPr kumimoji="1" lang="ja-JP" altLang="en-US" sz="1400" b="1" dirty="0">
                <a:solidFill>
                  <a:schemeClr val="accent1"/>
                </a:solidFill>
                <a:latin typeface="HG丸ｺﾞｼｯｸM-PRO" panose="020F0600000000000000" pitchFamily="50" charset="-128"/>
                <a:ea typeface="HG丸ｺﾞｼｯｸM-PRO" panose="020F0600000000000000" pitchFamily="50" charset="-128"/>
              </a:rPr>
              <a:t>話を聴いてくれるお客様？」</a:t>
            </a:r>
            <a:endParaRPr kumimoji="1" lang="en-US" altLang="ja-JP" sz="1400" b="1" dirty="0">
              <a:solidFill>
                <a:schemeClr val="accent1"/>
              </a:solidFill>
              <a:latin typeface="HG丸ｺﾞｼｯｸM-PRO" panose="020F0600000000000000" pitchFamily="50" charset="-128"/>
              <a:ea typeface="HG丸ｺﾞｼｯｸM-PRO" panose="020F0600000000000000" pitchFamily="50" charset="-128"/>
            </a:endParaRPr>
          </a:p>
          <a:p>
            <a:pPr>
              <a:lnSpc>
                <a:spcPts val="700"/>
              </a:lnSpc>
            </a:pP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お客様に物を買っていただくというゴールのために、</a:t>
            </a:r>
            <a:r>
              <a:rPr kumimoji="1" lang="ja-JP" altLang="en-US" sz="900" b="1" u="sng" dirty="0">
                <a:latin typeface="HG丸ｺﾞｼｯｸM-PRO" panose="020F0600000000000000" pitchFamily="50" charset="-128"/>
                <a:ea typeface="HG丸ｺﾞｼｯｸM-PRO" panose="020F0600000000000000" pitchFamily="50" charset="-128"/>
              </a:rPr>
              <a:t>最も大切な入口</a:t>
            </a:r>
            <a:r>
              <a:rPr kumimoji="1" lang="ja-JP" altLang="en-US" sz="900" dirty="0">
                <a:latin typeface="HG丸ｺﾞｼｯｸM-PRO" panose="020F0600000000000000" pitchFamily="50" charset="-128"/>
                <a:ea typeface="HG丸ｺﾞｼｯｸM-PRO" panose="020F0600000000000000" pitchFamily="50" charset="-128"/>
              </a:rPr>
              <a:t>は何でしょうか？</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「どこよりも優れたスペックの商品？」</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「どこよりも安い価格の提示？」</a:t>
            </a:r>
            <a:endParaRPr kumimoji="1" lang="en-US" altLang="ja-JP" sz="900" dirty="0">
              <a:latin typeface="HG丸ｺﾞｼｯｸM-PRO" panose="020F0600000000000000" pitchFamily="50" charset="-128"/>
              <a:ea typeface="HG丸ｺﾞｼｯｸM-PRO" panose="020F0600000000000000" pitchFamily="50" charset="-128"/>
            </a:endParaRPr>
          </a:p>
          <a:p>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まずは、</a:t>
            </a:r>
            <a:r>
              <a:rPr kumimoji="1" lang="ja-JP" altLang="en-US" sz="900" b="1" u="sng" dirty="0">
                <a:latin typeface="HG丸ｺﾞｼｯｸM-PRO" panose="020F0600000000000000" pitchFamily="50" charset="-128"/>
                <a:ea typeface="HG丸ｺﾞｼｯｸM-PRO" panose="020F0600000000000000" pitchFamily="50" charset="-128"/>
              </a:rPr>
              <a:t>話を聴いていただく事</a:t>
            </a:r>
            <a:r>
              <a:rPr kumimoji="1" lang="ja-JP" altLang="en-US" sz="900" b="1" dirty="0">
                <a:latin typeface="HG丸ｺﾞｼｯｸM-PRO" panose="020F0600000000000000" pitchFamily="50" charset="-128"/>
                <a:ea typeface="HG丸ｺﾞｼｯｸM-PRO" panose="020F0600000000000000" pitchFamily="50" charset="-128"/>
              </a:rPr>
              <a:t> </a:t>
            </a:r>
            <a:r>
              <a:rPr kumimoji="1" lang="ja-JP" altLang="en-US" sz="900" dirty="0">
                <a:latin typeface="HG丸ｺﾞｼｯｸM-PRO" panose="020F0600000000000000" pitchFamily="50" charset="-128"/>
                <a:ea typeface="HG丸ｺﾞｼｯｸM-PRO" panose="020F0600000000000000" pitchFamily="50" charset="-128"/>
              </a:rPr>
              <a:t>が大切ですよね。</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話を聴いてくれるお客様をいかに多く作るか？が売上作りの一丁目一番地です。</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では、皆さまのお客様は</a:t>
            </a:r>
            <a:r>
              <a:rPr kumimoji="1" lang="ja-JP" altLang="en-US" sz="900" u="sng" dirty="0">
                <a:latin typeface="HG丸ｺﾞｼｯｸM-PRO" panose="020F0600000000000000" pitchFamily="50" charset="-128"/>
                <a:ea typeface="HG丸ｺﾞｼｯｸM-PRO" panose="020F0600000000000000" pitchFamily="50" charset="-128"/>
              </a:rPr>
              <a:t>「話が出来るお客様」と「話を聴いてくれるお客様」どちらが多いですか？</a:t>
            </a:r>
            <a:endParaRPr kumimoji="1" lang="en-US" altLang="ja-JP" sz="900" u="sng" dirty="0">
              <a:latin typeface="HG丸ｺﾞｼｯｸM-PRO" panose="020F0600000000000000" pitchFamily="50" charset="-128"/>
              <a:ea typeface="HG丸ｺﾞｼｯｸM-PRO" panose="020F0600000000000000" pitchFamily="50" charset="-128"/>
            </a:endParaRPr>
          </a:p>
          <a:p>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お客様が物を購入するまでには、以下の</a:t>
            </a:r>
            <a:r>
              <a:rPr kumimoji="1" lang="en-US" altLang="ja-JP" sz="900" dirty="0">
                <a:latin typeface="HG丸ｺﾞｼｯｸM-PRO" panose="020F0600000000000000" pitchFamily="50" charset="-128"/>
                <a:ea typeface="HG丸ｺﾞｼｯｸM-PRO" panose="020F0600000000000000" pitchFamily="50" charset="-128"/>
              </a:rPr>
              <a:t>AIDA</a:t>
            </a:r>
            <a:r>
              <a:rPr kumimoji="1" lang="ja-JP" altLang="en-US" sz="900" dirty="0">
                <a:latin typeface="HG丸ｺﾞｼｯｸM-PRO" panose="020F0600000000000000" pitchFamily="50" charset="-128"/>
                <a:ea typeface="HG丸ｺﾞｼｯｸM-PRO" panose="020F0600000000000000" pitchFamily="50" charset="-128"/>
              </a:rPr>
              <a:t>の感情の流れがあります。</a:t>
            </a:r>
            <a:endParaRPr kumimoji="1" lang="en-US" altLang="ja-JP" sz="900" dirty="0">
              <a:latin typeface="HG丸ｺﾞｼｯｸM-PRO" panose="020F0600000000000000" pitchFamily="50" charset="-128"/>
              <a:ea typeface="HG丸ｺﾞｼｯｸM-PRO" panose="020F0600000000000000" pitchFamily="50" charset="-128"/>
            </a:endParaRPr>
          </a:p>
          <a:p>
            <a:pPr>
              <a:lnSpc>
                <a:spcPts val="700"/>
              </a:lnSpc>
            </a:pPr>
            <a:endParaRPr kumimoji="1" lang="en-US" altLang="ja-JP" sz="900" dirty="0">
              <a:latin typeface="HG丸ｺﾞｼｯｸM-PRO" panose="020F0600000000000000" pitchFamily="50" charset="-128"/>
              <a:ea typeface="HG丸ｺﾞｼｯｸM-PRO" panose="020F0600000000000000" pitchFamily="50" charset="-128"/>
            </a:endParaRPr>
          </a:p>
          <a:p>
            <a:pPr>
              <a:lnSpc>
                <a:spcPct val="150000"/>
              </a:lnSpc>
            </a:pPr>
            <a:r>
              <a:rPr kumimoji="1" lang="en-US" altLang="ja-JP" sz="1050" b="1" u="sng" dirty="0">
                <a:solidFill>
                  <a:srgbClr val="C00000"/>
                </a:solidFill>
                <a:latin typeface="HG丸ｺﾞｼｯｸM-PRO" panose="020F0600000000000000" pitchFamily="50" charset="-128"/>
                <a:ea typeface="HG丸ｺﾞｼｯｸM-PRO" panose="020F0600000000000000" pitchFamily="50" charset="-128"/>
              </a:rPr>
              <a:t>1. Attention</a:t>
            </a:r>
            <a:r>
              <a:rPr kumimoji="1" lang="ja-JP" altLang="en-US" sz="1050" b="1" u="sng" dirty="0">
                <a:solidFill>
                  <a:srgbClr val="C00000"/>
                </a:solidFill>
                <a:latin typeface="HG丸ｺﾞｼｯｸM-PRO" panose="020F0600000000000000" pitchFamily="50" charset="-128"/>
                <a:ea typeface="HG丸ｺﾞｼｯｸM-PRO" panose="020F0600000000000000" pitchFamily="50" charset="-128"/>
              </a:rPr>
              <a:t>（注意）「え？はぁ？なに？」</a:t>
            </a:r>
          </a:p>
          <a:p>
            <a:pPr>
              <a:lnSpc>
                <a:spcPct val="150000"/>
              </a:lnSpc>
            </a:pPr>
            <a:r>
              <a:rPr kumimoji="1" lang="en-US" altLang="ja-JP" sz="1050" b="1" dirty="0">
                <a:solidFill>
                  <a:srgbClr val="C00000"/>
                </a:solidFill>
                <a:latin typeface="HG丸ｺﾞｼｯｸM-PRO" panose="020F0600000000000000" pitchFamily="50" charset="-128"/>
                <a:ea typeface="HG丸ｺﾞｼｯｸM-PRO" panose="020F0600000000000000" pitchFamily="50" charset="-128"/>
              </a:rPr>
              <a:t>2. Interest</a:t>
            </a:r>
            <a:r>
              <a:rPr kumimoji="1" lang="ja-JP" altLang="en-US" sz="1050" b="1" dirty="0">
                <a:solidFill>
                  <a:srgbClr val="C00000"/>
                </a:solidFill>
                <a:latin typeface="HG丸ｺﾞｼｯｸM-PRO" panose="020F0600000000000000" pitchFamily="50" charset="-128"/>
                <a:ea typeface="HG丸ｺﾞｼｯｸM-PRO" panose="020F0600000000000000" pitchFamily="50" charset="-128"/>
              </a:rPr>
              <a:t>（興味、関心）「面白そう！」　　</a:t>
            </a:r>
          </a:p>
          <a:p>
            <a:pPr>
              <a:lnSpc>
                <a:spcPct val="150000"/>
              </a:lnSpc>
            </a:pPr>
            <a:r>
              <a:rPr kumimoji="1" lang="en-US" altLang="ja-JP" sz="1050" b="1" dirty="0">
                <a:solidFill>
                  <a:srgbClr val="C00000"/>
                </a:solidFill>
                <a:latin typeface="HG丸ｺﾞｼｯｸM-PRO" panose="020F0600000000000000" pitchFamily="50" charset="-128"/>
                <a:ea typeface="HG丸ｺﾞｼｯｸM-PRO" panose="020F0600000000000000" pitchFamily="50" charset="-128"/>
              </a:rPr>
              <a:t>3. Desire</a:t>
            </a:r>
            <a:r>
              <a:rPr kumimoji="1" lang="ja-JP" altLang="en-US" sz="1050" b="1" dirty="0">
                <a:solidFill>
                  <a:srgbClr val="C00000"/>
                </a:solidFill>
                <a:latin typeface="HG丸ｺﾞｼｯｸM-PRO" panose="020F0600000000000000" pitchFamily="50" charset="-128"/>
                <a:ea typeface="HG丸ｺﾞｼｯｸM-PRO" panose="020F0600000000000000" pitchFamily="50" charset="-128"/>
              </a:rPr>
              <a:t>（欲求）「欲しいな～！必要！」</a:t>
            </a:r>
          </a:p>
          <a:p>
            <a:pPr>
              <a:lnSpc>
                <a:spcPct val="150000"/>
              </a:lnSpc>
            </a:pPr>
            <a:r>
              <a:rPr kumimoji="1" lang="en-US" altLang="ja-JP" sz="1050" b="1" dirty="0">
                <a:solidFill>
                  <a:srgbClr val="C00000"/>
                </a:solidFill>
                <a:latin typeface="HG丸ｺﾞｼｯｸM-PRO" panose="020F0600000000000000" pitchFamily="50" charset="-128"/>
                <a:ea typeface="HG丸ｺﾞｼｯｸM-PRO" panose="020F0600000000000000" pitchFamily="50" charset="-128"/>
              </a:rPr>
              <a:t>4. Action</a:t>
            </a:r>
            <a:r>
              <a:rPr kumimoji="1" lang="ja-JP" altLang="en-US" sz="1050" b="1" dirty="0">
                <a:solidFill>
                  <a:srgbClr val="C00000"/>
                </a:solidFill>
                <a:latin typeface="HG丸ｺﾞｼｯｸM-PRO" panose="020F0600000000000000" pitchFamily="50" charset="-128"/>
                <a:ea typeface="HG丸ｺﾞｼｯｸM-PRO" panose="020F0600000000000000" pitchFamily="50" charset="-128"/>
              </a:rPr>
              <a:t>（行動）「買おう！」</a:t>
            </a:r>
          </a:p>
          <a:p>
            <a:endParaRPr kumimoji="1" lang="ja-JP" altLang="en-US"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特に重要なのが一番最初の入り口である、</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en-US" altLang="ja-JP" sz="1000" b="1" u="sng" dirty="0">
                <a:solidFill>
                  <a:srgbClr val="C00000"/>
                </a:solidFill>
                <a:latin typeface="HG丸ｺﾞｼｯｸM-PRO" panose="020F0600000000000000" pitchFamily="50" charset="-128"/>
                <a:ea typeface="HG丸ｺﾞｼｯｸM-PRO" panose="020F0600000000000000" pitchFamily="50" charset="-128"/>
              </a:rPr>
              <a:t>A </a:t>
            </a:r>
            <a:r>
              <a:rPr kumimoji="1" lang="ja-JP" altLang="en-US" sz="1000" b="1" u="sng" dirty="0">
                <a:solidFill>
                  <a:srgbClr val="C00000"/>
                </a:solidFill>
                <a:latin typeface="HG丸ｺﾞｼｯｸM-PRO" panose="020F0600000000000000" pitchFamily="50" charset="-128"/>
                <a:ea typeface="HG丸ｺﾞｼｯｸM-PRO" panose="020F0600000000000000" pitchFamily="50" charset="-128"/>
              </a:rPr>
              <a:t>の「え？はぁ？なに？」（注意）</a:t>
            </a:r>
            <a:r>
              <a:rPr kumimoji="1" lang="ja-JP" altLang="en-US" sz="1000" dirty="0">
                <a:latin typeface="HG丸ｺﾞｼｯｸM-PRO" panose="020F0600000000000000" pitchFamily="50" charset="-128"/>
                <a:ea typeface="HG丸ｺﾞｼｯｸM-PRO" panose="020F0600000000000000" pitchFamily="50" charset="-128"/>
              </a:rPr>
              <a:t>をどのように作るか。→</a:t>
            </a:r>
            <a:r>
              <a:rPr kumimoji="1" lang="ja-JP" altLang="en-US" sz="1000" b="1" dirty="0">
                <a:solidFill>
                  <a:schemeClr val="accent1"/>
                </a:solidFill>
                <a:latin typeface="HG丸ｺﾞｼｯｸM-PRO" panose="020F0600000000000000" pitchFamily="50" charset="-128"/>
                <a:ea typeface="HG丸ｺﾞｼｯｸM-PRO" panose="020F0600000000000000" pitchFamily="50" charset="-128"/>
              </a:rPr>
              <a:t>（お客様の耳が開く瞬間）</a:t>
            </a:r>
            <a:endParaRPr kumimoji="1" lang="en-US" altLang="ja-JP" sz="1000" b="1" dirty="0">
              <a:solidFill>
                <a:schemeClr val="accent1"/>
              </a:solidFill>
              <a:latin typeface="HG丸ｺﾞｼｯｸM-PRO" panose="020F0600000000000000" pitchFamily="50" charset="-128"/>
              <a:ea typeface="HG丸ｺﾞｼｯｸM-PRO" panose="020F0600000000000000" pitchFamily="50" charset="-128"/>
            </a:endParaRPr>
          </a:p>
          <a:p>
            <a:endParaRPr kumimoji="1" lang="en-US" altLang="ja-JP" sz="1000" b="1" u="sng" dirty="0">
              <a:solidFill>
                <a:srgbClr val="C00000"/>
              </a:solidFill>
              <a:latin typeface="HG丸ｺﾞｼｯｸM-PRO" panose="020F0600000000000000" pitchFamily="50" charset="-128"/>
              <a:ea typeface="HG丸ｺﾞｼｯｸM-PRO" panose="020F0600000000000000" pitchFamily="50" charset="-128"/>
            </a:endParaRPr>
          </a:p>
          <a:p>
            <a:r>
              <a:rPr kumimoji="1" lang="ja-JP" altLang="en-US" sz="1000" b="1" u="sng" dirty="0">
                <a:solidFill>
                  <a:srgbClr val="C00000"/>
                </a:solidFill>
                <a:latin typeface="HG丸ｺﾞｼｯｸM-PRO" panose="020F0600000000000000" pitchFamily="50" charset="-128"/>
                <a:ea typeface="HG丸ｺﾞｼｯｸM-PRO" panose="020F0600000000000000" pitchFamily="50" charset="-128"/>
              </a:rPr>
              <a:t>「あの人の話は楽しいな」「また、次も話を聴きたい。」</a:t>
            </a:r>
            <a:endParaRPr kumimoji="1" lang="en-US" altLang="ja-JP" sz="1000" b="1" u="sng" dirty="0">
              <a:solidFill>
                <a:srgbClr val="C00000"/>
              </a:solidFill>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そう思っていただけるお客様を</a:t>
            </a:r>
            <a:r>
              <a:rPr kumimoji="1" lang="en-US" altLang="ja-JP" sz="1000" dirty="0">
                <a:latin typeface="HG丸ｺﾞｼｯｸM-PRO" panose="020F0600000000000000" pitchFamily="50" charset="-128"/>
                <a:ea typeface="HG丸ｺﾞｼｯｸM-PRO" panose="020F0600000000000000" pitchFamily="50" charset="-128"/>
              </a:rPr>
              <a:t>1</a:t>
            </a:r>
            <a:r>
              <a:rPr kumimoji="1" lang="ja-JP" altLang="en-US" sz="1000" dirty="0">
                <a:latin typeface="HG丸ｺﾞｼｯｸM-PRO" panose="020F0600000000000000" pitchFamily="50" charset="-128"/>
                <a:ea typeface="HG丸ｺﾞｼｯｸM-PRO" panose="020F0600000000000000" pitchFamily="50" charset="-128"/>
              </a:rPr>
              <a:t>件でも多く作りましょう！</a:t>
            </a:r>
            <a:endParaRPr kumimoji="1" lang="en-US" altLang="ja-JP" sz="1000" dirty="0">
              <a:latin typeface="HG丸ｺﾞｼｯｸM-PRO" panose="020F0600000000000000" pitchFamily="50" charset="-128"/>
              <a:ea typeface="HG丸ｺﾞｼｯｸM-PRO" panose="020F0600000000000000" pitchFamily="50" charset="-128"/>
            </a:endParaRPr>
          </a:p>
          <a:p>
            <a:endParaRPr kumimoji="1" lang="ja-JP" altLang="en-US" sz="1000" b="1" u="sng" dirty="0">
              <a:solidFill>
                <a:srgbClr val="C00000"/>
              </a:solidFill>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みらいのチームでは、</a:t>
            </a:r>
            <a:r>
              <a:rPr kumimoji="1" lang="en-US" altLang="ja-JP" sz="900" dirty="0">
                <a:latin typeface="HG丸ｺﾞｼｯｸM-PRO" panose="020F0600000000000000" pitchFamily="50" charset="-128"/>
                <a:ea typeface="HG丸ｺﾞｼｯｸM-PRO" panose="020F0600000000000000" pitchFamily="50" charset="-128"/>
              </a:rPr>
              <a:t>AIDA</a:t>
            </a:r>
            <a:r>
              <a:rPr kumimoji="1" lang="ja-JP" altLang="en-US" sz="900" dirty="0">
                <a:latin typeface="HG丸ｺﾞｼｯｸM-PRO" panose="020F0600000000000000" pitchFamily="50" charset="-128"/>
                <a:ea typeface="HG丸ｺﾞｼｯｸM-PRO" panose="020F0600000000000000" pitchFamily="50" charset="-128"/>
              </a:rPr>
              <a:t>ときっかけトークを音声ファイルや研修会で継続的に</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お伝えしています。また、皆さまが実践した成功事例を私どもがまた頂き、</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さらにブラッシュアップしてみなさまにお伝えしています。</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お客様が話を聴いてくれれば仕事は楽しくなります。</a:t>
            </a:r>
          </a:p>
          <a:p>
            <a:r>
              <a:rPr kumimoji="1" lang="ja-JP" altLang="en-US" sz="900" dirty="0">
                <a:latin typeface="HG丸ｺﾞｼｯｸM-PRO" panose="020F0600000000000000" pitchFamily="50" charset="-128"/>
                <a:ea typeface="HG丸ｺﾞｼｯｸM-PRO" panose="020F0600000000000000" pitchFamily="50" charset="-128"/>
              </a:rPr>
              <a:t>是非、一緒に実践していきましょう。</a:t>
            </a:r>
          </a:p>
        </p:txBody>
      </p:sp>
      <p:pic>
        <p:nvPicPr>
          <p:cNvPr id="26" name="図 25" descr="挿絵, 抽象 が含まれている画像&#10;&#10;自動的に生成された説明">
            <a:extLst>
              <a:ext uri="{FF2B5EF4-FFF2-40B4-BE49-F238E27FC236}">
                <a16:creationId xmlns:a16="http://schemas.microsoft.com/office/drawing/2014/main" id="{E1FD3664-28B5-4B61-BDC3-5276DE99B9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8523" y="7077777"/>
            <a:ext cx="641684" cy="1225617"/>
          </a:xfrm>
          <a:prstGeom prst="rect">
            <a:avLst/>
          </a:prstGeom>
        </p:spPr>
      </p:pic>
      <p:sp>
        <p:nvSpPr>
          <p:cNvPr id="27" name="テキスト ボックス 26">
            <a:extLst>
              <a:ext uri="{FF2B5EF4-FFF2-40B4-BE49-F238E27FC236}">
                <a16:creationId xmlns:a16="http://schemas.microsoft.com/office/drawing/2014/main" id="{92B742EC-F72D-48A4-B6B1-97FED8273D23}"/>
              </a:ext>
            </a:extLst>
          </p:cNvPr>
          <p:cNvSpPr txBox="1"/>
          <p:nvPr/>
        </p:nvSpPr>
        <p:spPr>
          <a:xfrm>
            <a:off x="5020098" y="8223305"/>
            <a:ext cx="489585" cy="230832"/>
          </a:xfrm>
          <a:prstGeom prst="rect">
            <a:avLst/>
          </a:prstGeom>
          <a:noFill/>
        </p:spPr>
        <p:txBody>
          <a:bodyPr wrap="square" rtlCol="0">
            <a:spAutoFit/>
          </a:bodyPr>
          <a:lstStyle/>
          <a:p>
            <a:r>
              <a:rPr kumimoji="1" lang="ja-JP" altLang="en-US" sz="900" dirty="0"/>
              <a:t>丸上</a:t>
            </a:r>
          </a:p>
        </p:txBody>
      </p:sp>
      <p:pic>
        <p:nvPicPr>
          <p:cNvPr id="2" name="図 1">
            <a:extLst>
              <a:ext uri="{FF2B5EF4-FFF2-40B4-BE49-F238E27FC236}">
                <a16:creationId xmlns:a16="http://schemas.microsoft.com/office/drawing/2014/main" id="{A65C0536-A6C5-4AE2-9A60-4A00A7039C74}"/>
              </a:ext>
            </a:extLst>
          </p:cNvPr>
          <p:cNvPicPr>
            <a:picLocks noChangeAspect="1"/>
          </p:cNvPicPr>
          <p:nvPr/>
        </p:nvPicPr>
        <p:blipFill>
          <a:blip r:embed="rId9"/>
          <a:stretch>
            <a:fillRect/>
          </a:stretch>
        </p:blipFill>
        <p:spPr>
          <a:xfrm>
            <a:off x="4016076" y="5631128"/>
            <a:ext cx="1634156" cy="1225617"/>
          </a:xfrm>
          <a:prstGeom prst="rect">
            <a:avLst/>
          </a:prstGeom>
        </p:spPr>
      </p:pic>
      <p:grpSp>
        <p:nvGrpSpPr>
          <p:cNvPr id="19" name="グループ化 18">
            <a:extLst>
              <a:ext uri="{FF2B5EF4-FFF2-40B4-BE49-F238E27FC236}">
                <a16:creationId xmlns:a16="http://schemas.microsoft.com/office/drawing/2014/main" id="{2DE844FC-A1EE-44B2-AE79-24B21A3E9F97}"/>
              </a:ext>
            </a:extLst>
          </p:cNvPr>
          <p:cNvGrpSpPr>
            <a:grpSpLocks noChangeAspect="1"/>
          </p:cNvGrpSpPr>
          <p:nvPr/>
        </p:nvGrpSpPr>
        <p:grpSpPr>
          <a:xfrm>
            <a:off x="7398134" y="198205"/>
            <a:ext cx="3295872" cy="412899"/>
            <a:chOff x="6615410" y="333018"/>
            <a:chExt cx="4809229" cy="575934"/>
          </a:xfrm>
        </p:grpSpPr>
        <p:pic>
          <p:nvPicPr>
            <p:cNvPr id="20" name="図 19">
              <a:extLst>
                <a:ext uri="{FF2B5EF4-FFF2-40B4-BE49-F238E27FC236}">
                  <a16:creationId xmlns:a16="http://schemas.microsoft.com/office/drawing/2014/main" id="{534CD1EB-0F64-43CA-AA50-CF3953B7F18C}"/>
                </a:ext>
              </a:extLst>
            </p:cNvPr>
            <p:cNvPicPr>
              <a:picLocks noChangeAspect="1"/>
            </p:cNvPicPr>
            <p:nvPr/>
          </p:nvPicPr>
          <p:blipFill>
            <a:blip r:embed="rId7"/>
            <a:stretch>
              <a:fillRect/>
            </a:stretch>
          </p:blipFill>
          <p:spPr>
            <a:xfrm>
              <a:off x="9049835" y="336249"/>
              <a:ext cx="2374804" cy="572703"/>
            </a:xfrm>
            <a:prstGeom prst="rect">
              <a:avLst/>
            </a:prstGeom>
          </p:spPr>
        </p:pic>
        <p:pic>
          <p:nvPicPr>
            <p:cNvPr id="25" name="図 24">
              <a:extLst>
                <a:ext uri="{FF2B5EF4-FFF2-40B4-BE49-F238E27FC236}">
                  <a16:creationId xmlns:a16="http://schemas.microsoft.com/office/drawing/2014/main" id="{B25964C8-CAE1-49E0-AC98-1B11C31F2A10}"/>
                </a:ext>
              </a:extLst>
            </p:cNvPr>
            <p:cNvPicPr>
              <a:picLocks noChangeAspect="1"/>
            </p:cNvPicPr>
            <p:nvPr/>
          </p:nvPicPr>
          <p:blipFill>
            <a:blip r:embed="rId3"/>
            <a:stretch>
              <a:fillRect/>
            </a:stretch>
          </p:blipFill>
          <p:spPr>
            <a:xfrm>
              <a:off x="6615410" y="333018"/>
              <a:ext cx="2569194" cy="573074"/>
            </a:xfrm>
            <a:prstGeom prst="rect">
              <a:avLst/>
            </a:prstGeom>
          </p:spPr>
        </p:pic>
      </p:grpSp>
      <p:sp>
        <p:nvSpPr>
          <p:cNvPr id="28" name="四角形: 角を丸くする 27">
            <a:extLst>
              <a:ext uri="{FF2B5EF4-FFF2-40B4-BE49-F238E27FC236}">
                <a16:creationId xmlns:a16="http://schemas.microsoft.com/office/drawing/2014/main" id="{816F9CF6-6B3B-4EC4-B506-0654D4C511BA}"/>
              </a:ext>
            </a:extLst>
          </p:cNvPr>
          <p:cNvSpPr/>
          <p:nvPr/>
        </p:nvSpPr>
        <p:spPr>
          <a:xfrm>
            <a:off x="6295917" y="113273"/>
            <a:ext cx="5691189" cy="8338629"/>
          </a:xfrm>
          <a:prstGeom prst="roundRect">
            <a:avLst>
              <a:gd name="adj" fmla="val 4989"/>
            </a:avLst>
          </a:prstGeom>
          <a:noFill/>
          <a:ln w="349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B987C96C-14F4-4BAC-BD76-CD749E559E6E}"/>
              </a:ext>
            </a:extLst>
          </p:cNvPr>
          <p:cNvSpPr txBox="1"/>
          <p:nvPr/>
        </p:nvSpPr>
        <p:spPr>
          <a:xfrm>
            <a:off x="6399514" y="665283"/>
            <a:ext cx="5078611" cy="10114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0"/>
              </a:spcAft>
            </a:pPr>
            <a:r>
              <a:rPr lang="ja-JP" altLang="en-US"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まだまだ残暑が続きますが、</a:t>
            </a:r>
            <a:r>
              <a:rPr lang="en-US" altLang="ja-JP"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AIDA</a:t>
            </a:r>
            <a:r>
              <a:rPr lang="ja-JP" altLang="en-US"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で短時間で話を聴いてくれるお客様を多く作りましょう。</a:t>
            </a:r>
            <a:endParaRPr lang="en-US" altLang="ja-JP"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spcAft>
                <a:spcPts val="0"/>
              </a:spcAft>
            </a:pPr>
            <a:r>
              <a:rPr lang="ja-JP" altLang="en-US"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さて、「秋」と言えば何を思い浮かべますか？</a:t>
            </a:r>
            <a:endParaRPr lang="en-US" altLang="ja-JP"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spcAft>
                <a:spcPts val="0"/>
              </a:spcAft>
            </a:pPr>
            <a:r>
              <a:rPr lang="ja-JP" altLang="en-US"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「食欲の秋」「読書の秋」などありますが、</a:t>
            </a:r>
            <a:endParaRPr lang="en-US" altLang="ja-JP"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700"/>
              </a:lnSpc>
              <a:spcAft>
                <a:spcPts val="0"/>
              </a:spcAft>
            </a:pPr>
            <a:endParaRPr lang="en-US" altLang="ja-JP"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700"/>
              </a:lnSpc>
              <a:spcAft>
                <a:spcPts val="0"/>
              </a:spcAft>
            </a:pPr>
            <a:r>
              <a:rPr lang="ja-JP" altLang="en-US"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今回は「運動の秋（スポーツの秋）」に因んだ</a:t>
            </a:r>
            <a:r>
              <a:rPr lang="en-US" altLang="ja-JP"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AIDA</a:t>
            </a:r>
            <a:r>
              <a:rPr lang="ja-JP" altLang="en-US"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のきっかけトークをご紹介します。</a:t>
            </a:r>
            <a:endParaRPr lang="en-US" altLang="ja-JP"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700"/>
              </a:lnSpc>
              <a:spcAft>
                <a:spcPts val="0"/>
              </a:spcAft>
            </a:pPr>
            <a:endParaRPr lang="en-US" altLang="ja-JP"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700"/>
              </a:lnSpc>
              <a:spcAft>
                <a:spcPts val="0"/>
              </a:spcAft>
            </a:pPr>
            <a:r>
              <a:rPr lang="en-US" altLang="ja-JP"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AIDA</a:t>
            </a:r>
            <a:r>
              <a:rPr lang="ja-JP" altLang="en-US"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のポイントはお客様が「耳を開いて」「興味を持って」「欲しいと思ってもらう」事です。</a:t>
            </a:r>
            <a:endParaRPr lang="en-US" altLang="ja-JP" sz="9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300"/>
              </a:lnSpc>
              <a:spcAft>
                <a:spcPts val="0"/>
              </a:spcAft>
            </a:pPr>
            <a:r>
              <a:rPr lang="ja-JP" altLang="en-US" sz="900" u="sng" kern="0" dirty="0">
                <a:solidFill>
                  <a:srgbClr val="0070C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お話しながら、お客様の反応をしっかり確認してみて下さい。</a:t>
            </a:r>
            <a:endParaRPr lang="en-US" altLang="ja-JP" sz="900" u="sng" kern="0" dirty="0">
              <a:solidFill>
                <a:srgbClr val="0070C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4D6850F5-221C-4D83-8E92-900979D5C6E4}"/>
              </a:ext>
            </a:extLst>
          </p:cNvPr>
          <p:cNvSpPr txBox="1"/>
          <p:nvPr/>
        </p:nvSpPr>
        <p:spPr>
          <a:xfrm>
            <a:off x="7493393" y="149403"/>
            <a:ext cx="3295872" cy="400110"/>
          </a:xfrm>
          <a:prstGeom prst="rect">
            <a:avLst/>
          </a:prstGeom>
          <a:noFill/>
        </p:spPr>
        <p:txBody>
          <a:bodyPr wrap="square">
            <a:spAutoFit/>
          </a:bodyPr>
          <a:lstStyle/>
          <a:p>
            <a:pPr algn="ctr"/>
            <a:r>
              <a:rPr kumimoji="1" lang="ja-JP" altLang="en-US" sz="20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秋も</a:t>
            </a:r>
            <a:r>
              <a:rPr kumimoji="1" lang="en-US" altLang="ja-JP" sz="20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AIDA</a:t>
            </a:r>
            <a:r>
              <a:rPr kumimoji="1" lang="ja-JP" altLang="en-US" sz="20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で仕事は楽しく</a:t>
            </a:r>
            <a:endParaRPr kumimoji="1" lang="en-US" altLang="ja-JP" sz="20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7" name="テキスト ボックス 36">
            <a:extLst>
              <a:ext uri="{FF2B5EF4-FFF2-40B4-BE49-F238E27FC236}">
                <a16:creationId xmlns:a16="http://schemas.microsoft.com/office/drawing/2014/main" id="{CBFB69D1-A9B5-4ADE-AC66-C0E3A07FF60F}"/>
              </a:ext>
            </a:extLst>
          </p:cNvPr>
          <p:cNvSpPr txBox="1"/>
          <p:nvPr/>
        </p:nvSpPr>
        <p:spPr>
          <a:xfrm>
            <a:off x="7678069" y="1677473"/>
            <a:ext cx="2971566" cy="369332"/>
          </a:xfrm>
          <a:prstGeom prst="rect">
            <a:avLst/>
          </a:prstGeom>
          <a:noFill/>
        </p:spPr>
        <p:txBody>
          <a:bodyPr wrap="square">
            <a:spAutoFit/>
          </a:bodyPr>
          <a:lstStyle/>
          <a:p>
            <a:r>
              <a:rPr kumimoji="1" lang="ja-JP" altLang="en-US"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kumimoji="1" lang="en-US" altLang="ja-JP"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10</a:t>
            </a:r>
            <a:r>
              <a:rPr kumimoji="1" lang="ja-JP" altLang="en-US"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月</a:t>
            </a:r>
            <a:r>
              <a:rPr kumimoji="1" lang="en-US" altLang="ja-JP"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8</a:t>
            </a:r>
            <a:r>
              <a:rPr kumimoji="1" lang="ja-JP" altLang="en-US"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日は何の日」編</a:t>
            </a:r>
            <a:endParaRPr kumimoji="1" lang="en-US" altLang="ja-JP"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8" name="テキスト ボックス 37">
            <a:extLst>
              <a:ext uri="{FF2B5EF4-FFF2-40B4-BE49-F238E27FC236}">
                <a16:creationId xmlns:a16="http://schemas.microsoft.com/office/drawing/2014/main" id="{CA1A8978-B966-44BC-AEF7-79AAA3A48444}"/>
              </a:ext>
            </a:extLst>
          </p:cNvPr>
          <p:cNvSpPr txBox="1"/>
          <p:nvPr/>
        </p:nvSpPr>
        <p:spPr>
          <a:xfrm>
            <a:off x="6399515" y="2111574"/>
            <a:ext cx="4094411" cy="10595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00"/>
              </a:lnSpc>
              <a:spcAft>
                <a:spcPts val="0"/>
              </a:spcAft>
            </a:pPr>
            <a:r>
              <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10</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月</a:t>
            </a:r>
            <a:r>
              <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8</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日は「骨と関節の日」です。</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500"/>
              </a:lnSpc>
              <a:spcAft>
                <a:spcPts val="0"/>
              </a:spcAft>
            </a:pP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日本整形外科学会によって</a:t>
            </a:r>
            <a:r>
              <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10</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月</a:t>
            </a:r>
            <a:r>
              <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8</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日が「骨と関節の日」と定められました。</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由来は、漢字の「十」と「八」を組み合わせると、カタカナで「ホネ」の「ホ」になるからだそうです。</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8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関節商品の販売にこの情報を使った</a:t>
            </a:r>
            <a:r>
              <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AIDA</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トークを紹介します。</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800"/>
              </a:lnSpc>
              <a:spcAft>
                <a:spcPts val="0"/>
              </a:spcAft>
            </a:pP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4E78BAEE-C601-45DF-9B31-8779E1F0BF7B}"/>
              </a:ext>
            </a:extLst>
          </p:cNvPr>
          <p:cNvSpPr txBox="1"/>
          <p:nvPr/>
        </p:nvSpPr>
        <p:spPr>
          <a:xfrm>
            <a:off x="6435509" y="2981325"/>
            <a:ext cx="5376023" cy="5065105"/>
          </a:xfrm>
          <a:prstGeom prst="rect">
            <a:avLst/>
          </a:prstGeom>
          <a:noFill/>
          <a:ln>
            <a:solidFill>
              <a:schemeClr val="accent1">
                <a:shade val="50000"/>
              </a:schemeClr>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500"/>
              </a:lnSpc>
              <a:spcAft>
                <a:spcPts val="0"/>
              </a:spcAft>
            </a:pPr>
            <a:r>
              <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薬箱の点検後や、会話が途切れたところで話をします。</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営業員</a:t>
            </a:r>
            <a:r>
              <a:rPr lang="ja-JP" altLang="en-US" sz="900" b="1" dirty="0">
                <a:solidFill>
                  <a:srgbClr val="0070C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「お客様は</a:t>
            </a:r>
            <a:r>
              <a:rPr lang="en-US" altLang="ja-JP" sz="900" b="1" dirty="0">
                <a:solidFill>
                  <a:srgbClr val="0070C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10</a:t>
            </a:r>
            <a:r>
              <a:rPr lang="ja-JP" altLang="en-US" sz="900" b="1" dirty="0">
                <a:solidFill>
                  <a:srgbClr val="0070C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月</a:t>
            </a:r>
            <a:r>
              <a:rPr lang="en-US" altLang="ja-JP" sz="900" b="1" dirty="0">
                <a:solidFill>
                  <a:srgbClr val="0070C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8</a:t>
            </a:r>
            <a:r>
              <a:rPr lang="ja-JP" altLang="en-US" sz="900" b="1" dirty="0">
                <a:solidFill>
                  <a:srgbClr val="0070C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日って何の日かご存知ですか？」</a:t>
            </a:r>
            <a:r>
              <a:rPr lang="ja-JP" altLang="en-US" sz="900" b="1" dirty="0">
                <a:solidFill>
                  <a:srgbClr val="FF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en-US" altLang="ja-JP" sz="900" b="1" dirty="0">
                <a:solidFill>
                  <a:srgbClr val="FF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(AIDA</a:t>
            </a:r>
            <a:r>
              <a:rPr lang="ja-JP" altLang="en-US" sz="900" b="1" dirty="0">
                <a:solidFill>
                  <a:srgbClr val="FF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の「</a:t>
            </a:r>
            <a:r>
              <a:rPr lang="en-US" altLang="ja-JP" sz="900" b="1" dirty="0">
                <a:solidFill>
                  <a:srgbClr val="FF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A</a:t>
            </a:r>
            <a:r>
              <a:rPr lang="ja-JP" altLang="en-US" sz="900" b="1" dirty="0">
                <a:solidFill>
                  <a:srgbClr val="FF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en-US" altLang="ja-JP" sz="900" b="1" dirty="0">
                <a:solidFill>
                  <a:srgbClr val="FF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お客様「え？何の日？」</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営業員「健康でいる為にとっても大切な日なんですよ」</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お客様「</a:t>
            </a:r>
            <a:r>
              <a:rPr lang="ja-JP" altLang="en-US" sz="900" dirty="0" err="1">
                <a:latin typeface="HG丸ｺﾞｼｯｸM-PRO" panose="020F0600000000000000" pitchFamily="50" charset="-128"/>
                <a:ea typeface="HG丸ｺﾞｼｯｸM-PRO" panose="020F0600000000000000" pitchFamily="50" charset="-128"/>
                <a:cs typeface="ＭＳ Ｐゴシック" panose="020B0600070205080204" pitchFamily="50" charset="-128"/>
              </a:rPr>
              <a:t>え</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何かしら」</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営業員「実は、</a:t>
            </a:r>
            <a:r>
              <a:rPr lang="ja-JP" altLang="en-US" sz="900" b="1" dirty="0">
                <a:solidFill>
                  <a:srgbClr val="0070C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骨と関節の日</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なんです。漢字の十と八を組み合わせるとホネのホの字になるんです」</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お客様「あら、本当だわ」</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営業員「運動の秋と言いますから、外で体を動かすのも良いですね」</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お客様のゴールをご存知の場合はゴールのお話をしてみて下さい。</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お客様「そうね。でも年々運動する機会も減って体を動かすのもキツイのよねぇ・・・」</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営業員「皆さんそうおっしゃられます」</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b="1" dirty="0">
                <a:solidFill>
                  <a:srgbClr val="FF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900" b="1" dirty="0">
                <a:solidFill>
                  <a:srgbClr val="0070C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「ところで、骨と骨は何でがつないでいるかご存じですか？」</a:t>
            </a:r>
            <a:r>
              <a:rPr lang="ja-JP" altLang="en-US" sz="900" b="1" dirty="0">
                <a:solidFill>
                  <a:srgbClr val="FF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en-US" altLang="ja-JP" sz="900" b="1" dirty="0">
                <a:solidFill>
                  <a:srgbClr val="FF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(AIDA</a:t>
            </a:r>
            <a:r>
              <a:rPr lang="ja-JP" altLang="en-US" sz="900" b="1" dirty="0">
                <a:solidFill>
                  <a:srgbClr val="FF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の「Ｉ」</a:t>
            </a:r>
            <a:r>
              <a:rPr lang="en-US" altLang="ja-JP" sz="900" b="1" dirty="0">
                <a:solidFill>
                  <a:srgbClr val="FF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お客様</a:t>
            </a:r>
            <a:r>
              <a:rPr lang="ja-JP" altLang="en-US" sz="900" b="1" dirty="0">
                <a:solidFill>
                  <a:srgbClr val="0070C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「え</a:t>
            </a:r>
            <a:r>
              <a:rPr lang="en-US" altLang="ja-JP" sz="900" b="1" dirty="0">
                <a:solidFill>
                  <a:srgbClr val="0070C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sz="900" b="1" dirty="0">
                <a:solidFill>
                  <a:srgbClr val="0070C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筋肉？」</a:t>
            </a:r>
            <a:endParaRPr lang="en-US" altLang="ja-JP" sz="900" b="1" dirty="0">
              <a:solidFill>
                <a:srgbClr val="0070C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営業員「そうですね～皆さんそう言われるんですが。実はじん帯なんですよ」</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「じん帯はゴムのように伸び縮みして弾力があるんで、関節が自由に</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動くし支えているんです。しかし年齢とともに段々、パンツのゴムが伸びるように伸びて</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骨と骨が支えられなくなり、ぐらぐらして特に膝なんかに痛みが出るようになるんです～」</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お客様「そうなんだ～」</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営業員「膝の痛みは出ないと気付かないじゃないですか？」</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「周りの方もそうじゃないですか？」</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お客様「確かに、痛くなってからじゃないと気付かないし、痛くなってからじゃ大変よね」</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営業員「そうなんです」「好きなことを続ける為にも、膝の予防が大切なんですよ」</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「ただし、膝に必要な栄養素は食事からでは補うのがとても難しいんです」</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5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「膝のために何か予防や良い事されていますか？」</a:t>
            </a:r>
            <a:endParaRPr lang="ja-JP"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40" name="テキスト ボックス 39">
            <a:extLst>
              <a:ext uri="{FF2B5EF4-FFF2-40B4-BE49-F238E27FC236}">
                <a16:creationId xmlns:a16="http://schemas.microsoft.com/office/drawing/2014/main" id="{43AF602D-2B65-4D23-A583-A72CCE160050}"/>
              </a:ext>
            </a:extLst>
          </p:cNvPr>
          <p:cNvSpPr txBox="1"/>
          <p:nvPr/>
        </p:nvSpPr>
        <p:spPr>
          <a:xfrm>
            <a:off x="6516350" y="7766878"/>
            <a:ext cx="4473372" cy="6760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spcAft>
                <a:spcPts val="0"/>
              </a:spcAft>
            </a:pPr>
            <a:r>
              <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10</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月は他に</a:t>
            </a:r>
            <a:r>
              <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10</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月</a:t>
            </a:r>
            <a:r>
              <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10</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日（テン・トー）、転倒予防の日もあります。</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6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以前ご紹介した「躓く」からの</a:t>
            </a:r>
            <a:r>
              <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AIDA</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トークも出来ます！　</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600"/>
              </a:lnSpc>
              <a:spcAft>
                <a:spcPts val="0"/>
              </a:spcAft>
            </a:pP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是非試してくださいね。</a:t>
            </a:r>
            <a:endPar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pic>
        <p:nvPicPr>
          <p:cNvPr id="43" name="図 42" descr="挿絵, 抽象 が含まれている画像&#10;&#10;自動的に生成された説明">
            <a:extLst>
              <a:ext uri="{FF2B5EF4-FFF2-40B4-BE49-F238E27FC236}">
                <a16:creationId xmlns:a16="http://schemas.microsoft.com/office/drawing/2014/main" id="{6EA02244-08EB-4D20-B8DD-A83F3F7F47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5570" y="7019078"/>
            <a:ext cx="641684" cy="1225617"/>
          </a:xfrm>
          <a:prstGeom prst="rect">
            <a:avLst/>
          </a:prstGeom>
        </p:spPr>
      </p:pic>
      <p:sp>
        <p:nvSpPr>
          <p:cNvPr id="44" name="テキスト ボックス 43">
            <a:extLst>
              <a:ext uri="{FF2B5EF4-FFF2-40B4-BE49-F238E27FC236}">
                <a16:creationId xmlns:a16="http://schemas.microsoft.com/office/drawing/2014/main" id="{B5B0C893-EDF0-4ACB-8F3F-9C1097531EA1}"/>
              </a:ext>
            </a:extLst>
          </p:cNvPr>
          <p:cNvSpPr txBox="1"/>
          <p:nvPr/>
        </p:nvSpPr>
        <p:spPr>
          <a:xfrm>
            <a:off x="11253950" y="8232990"/>
            <a:ext cx="489585" cy="230832"/>
          </a:xfrm>
          <a:prstGeom prst="rect">
            <a:avLst/>
          </a:prstGeom>
          <a:noFill/>
        </p:spPr>
        <p:txBody>
          <a:bodyPr wrap="square" rtlCol="0">
            <a:spAutoFit/>
          </a:bodyPr>
          <a:lstStyle/>
          <a:p>
            <a:r>
              <a:rPr kumimoji="1" lang="ja-JP" altLang="en-US" sz="900" dirty="0"/>
              <a:t>丸上</a:t>
            </a:r>
          </a:p>
        </p:txBody>
      </p:sp>
      <p:pic>
        <p:nvPicPr>
          <p:cNvPr id="8" name="図 7">
            <a:extLst>
              <a:ext uri="{FF2B5EF4-FFF2-40B4-BE49-F238E27FC236}">
                <a16:creationId xmlns:a16="http://schemas.microsoft.com/office/drawing/2014/main" id="{C68ED6DA-80D5-4FF7-9818-D4D6FA18B5DB}"/>
              </a:ext>
            </a:extLst>
          </p:cNvPr>
          <p:cNvPicPr>
            <a:picLocks noChangeAspect="1"/>
          </p:cNvPicPr>
          <p:nvPr/>
        </p:nvPicPr>
        <p:blipFill>
          <a:blip r:embed="rId10"/>
          <a:stretch>
            <a:fillRect/>
          </a:stretch>
        </p:blipFill>
        <p:spPr>
          <a:xfrm>
            <a:off x="10483873" y="3054568"/>
            <a:ext cx="1259662" cy="1225617"/>
          </a:xfrm>
          <a:prstGeom prst="rect">
            <a:avLst/>
          </a:prstGeom>
        </p:spPr>
      </p:pic>
      <p:pic>
        <p:nvPicPr>
          <p:cNvPr id="9" name="図 8">
            <a:extLst>
              <a:ext uri="{FF2B5EF4-FFF2-40B4-BE49-F238E27FC236}">
                <a16:creationId xmlns:a16="http://schemas.microsoft.com/office/drawing/2014/main" id="{1AA27210-75B6-4466-BB2A-618CF6F59ADB}"/>
              </a:ext>
            </a:extLst>
          </p:cNvPr>
          <p:cNvPicPr>
            <a:picLocks noChangeAspect="1"/>
          </p:cNvPicPr>
          <p:nvPr/>
        </p:nvPicPr>
        <p:blipFill>
          <a:blip r:embed="rId11"/>
          <a:stretch>
            <a:fillRect/>
          </a:stretch>
        </p:blipFill>
        <p:spPr>
          <a:xfrm>
            <a:off x="10580036" y="2006966"/>
            <a:ext cx="1262260" cy="896990"/>
          </a:xfrm>
          <a:prstGeom prst="rect">
            <a:avLst/>
          </a:prstGeom>
        </p:spPr>
      </p:pic>
      <p:sp>
        <p:nvSpPr>
          <p:cNvPr id="11" name="テキスト ボックス 14">
            <a:extLst>
              <a:ext uri="{FF2B5EF4-FFF2-40B4-BE49-F238E27FC236}">
                <a16:creationId xmlns:a16="http://schemas.microsoft.com/office/drawing/2014/main" id="{8D9CA5BB-517F-15E8-76D7-49214CEBE409}"/>
              </a:ext>
            </a:extLst>
          </p:cNvPr>
          <p:cNvSpPr txBox="1"/>
          <p:nvPr/>
        </p:nvSpPr>
        <p:spPr>
          <a:xfrm>
            <a:off x="349704" y="1646833"/>
            <a:ext cx="5463657" cy="161544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00"/>
              </a:lnSpc>
              <a:spcAft>
                <a:spcPts val="0"/>
              </a:spcAft>
            </a:pPr>
            <a:r>
              <a:rPr lang="ja-JP" altLang="ja-JP" sz="900" dirty="0">
                <a:solidFill>
                  <a:srgbClr val="000000"/>
                </a:solidFill>
                <a:latin typeface="HG丸ｺﾞｼｯｸM-PRO" panose="020F0600000000000000" pitchFamily="50" charset="-128"/>
                <a:ea typeface="HG丸ｺﾞｼｯｸM-PRO" panose="020F0600000000000000" pitchFamily="50" charset="-128"/>
              </a:rPr>
              <a:t>日頃より、みらいのチーム の活動へのご理解とご協力をいただき誠にありがとうございます。</a:t>
            </a:r>
            <a:endParaRPr lang="en-US" altLang="ja-JP" sz="900" dirty="0">
              <a:solidFill>
                <a:srgbClr val="000000"/>
              </a:solidFill>
              <a:latin typeface="HG丸ｺﾞｼｯｸM-PRO" panose="020F0600000000000000" pitchFamily="50" charset="-128"/>
              <a:ea typeface="HG丸ｺﾞｼｯｸM-PRO" panose="020F0600000000000000" pitchFamily="50" charset="-128"/>
            </a:endParaRPr>
          </a:p>
          <a:p>
            <a:pPr>
              <a:lnSpc>
                <a:spcPts val="1300"/>
              </a:lnSpc>
              <a:spcAft>
                <a:spcPts val="0"/>
              </a:spcAft>
            </a:pPr>
            <a:r>
              <a:rPr lang="ja-JP" altLang="ja-JP" sz="900" dirty="0">
                <a:solidFill>
                  <a:srgbClr val="000000"/>
                </a:solidFill>
                <a:latin typeface="HG丸ｺﾞｼｯｸM-PRO" panose="020F0600000000000000" pitchFamily="50" charset="-128"/>
                <a:ea typeface="HG丸ｺﾞｼｯｸM-PRO" panose="020F0600000000000000" pitchFamily="50" charset="-128"/>
              </a:rPr>
              <a:t>「置き薬みらいレター」第</a:t>
            </a:r>
            <a:r>
              <a:rPr lang="ja-JP" altLang="en-US" sz="900" dirty="0">
                <a:solidFill>
                  <a:srgbClr val="000000"/>
                </a:solidFill>
                <a:latin typeface="HG丸ｺﾞｼｯｸM-PRO" panose="020F0600000000000000" pitchFamily="50" charset="-128"/>
                <a:ea typeface="HG丸ｺﾞｼｯｸM-PRO" panose="020F0600000000000000" pitchFamily="50" charset="-128"/>
              </a:rPr>
              <a:t>７</a:t>
            </a:r>
            <a:r>
              <a:rPr lang="ja-JP" altLang="ja-JP" sz="900" dirty="0">
                <a:solidFill>
                  <a:srgbClr val="000000"/>
                </a:solidFill>
                <a:latin typeface="HG丸ｺﾞｼｯｸM-PRO" panose="020F0600000000000000" pitchFamily="50" charset="-128"/>
                <a:ea typeface="HG丸ｺﾞｼｯｸM-PRO" panose="020F0600000000000000" pitchFamily="50" charset="-128"/>
              </a:rPr>
              <a:t>回目となります。</a:t>
            </a:r>
            <a:endParaRPr lang="en-US" altLang="ja-JP" sz="900" dirty="0">
              <a:solidFill>
                <a:srgbClr val="000000"/>
              </a:solidFill>
              <a:latin typeface="HG丸ｺﾞｼｯｸM-PRO" panose="020F0600000000000000" pitchFamily="50" charset="-128"/>
              <a:ea typeface="HG丸ｺﾞｼｯｸM-PRO" panose="020F0600000000000000" pitchFamily="50" charset="-128"/>
            </a:endParaRPr>
          </a:p>
          <a:p>
            <a:pPr>
              <a:lnSpc>
                <a:spcPts val="500"/>
              </a:lnSpc>
              <a:spcAft>
                <a:spcPts val="0"/>
              </a:spcAft>
            </a:pPr>
            <a:endParaRPr lang="en-US" altLang="ja-JP" sz="900" dirty="0">
              <a:solidFill>
                <a:srgbClr val="000000"/>
              </a:solidFill>
              <a:latin typeface="HG丸ｺﾞｼｯｸM-PRO" panose="020F0600000000000000" pitchFamily="50" charset="-128"/>
              <a:ea typeface="HG丸ｺﾞｼｯｸM-PRO" panose="020F0600000000000000" pitchFamily="50" charset="-128"/>
            </a:endParaRPr>
          </a:p>
          <a:p>
            <a:pPr>
              <a:lnSpc>
                <a:spcPts val="1300"/>
              </a:lnSpc>
              <a:spcAft>
                <a:spcPts val="0"/>
              </a:spcAft>
            </a:pPr>
            <a:r>
              <a:rPr lang="ja-JP" altLang="ja-JP" sz="900" dirty="0">
                <a:latin typeface="HG丸ｺﾞｼｯｸM-PRO" panose="020F0600000000000000" pitchFamily="50" charset="-128"/>
                <a:ea typeface="HG丸ｺﾞｼｯｸM-PRO" panose="020F0600000000000000" pitchFamily="50" charset="-128"/>
              </a:rPr>
              <a:t>今回</a:t>
            </a:r>
            <a:r>
              <a:rPr lang="ja-JP" altLang="en-US" sz="900" dirty="0">
                <a:latin typeface="HG丸ｺﾞｼｯｸM-PRO" panose="020F0600000000000000" pitchFamily="50" charset="-128"/>
                <a:ea typeface="HG丸ｺﾞｼｯｸM-PRO" panose="020F0600000000000000" pitchFamily="50" charset="-128"/>
              </a:rPr>
              <a:t>のテーマ</a:t>
            </a:r>
            <a:r>
              <a:rPr lang="ja-JP" altLang="ja-JP" sz="900" dirty="0">
                <a:latin typeface="HG丸ｺﾞｼｯｸM-PRO" panose="020F0600000000000000" pitchFamily="50" charset="-128"/>
                <a:ea typeface="HG丸ｺﾞｼｯｸM-PRO" panose="020F0600000000000000" pitchFamily="50" charset="-128"/>
              </a:rPr>
              <a:t>は、</a:t>
            </a:r>
            <a:r>
              <a:rPr lang="ja-JP" altLang="en-US" sz="900" dirty="0">
                <a:latin typeface="HG丸ｺﾞｼｯｸM-PRO" panose="020F0600000000000000" pitchFamily="50" charset="-128"/>
                <a:ea typeface="HG丸ｺﾞｼｯｸM-PRO" panose="020F0600000000000000" pitchFamily="50" charset="-128"/>
              </a:rPr>
              <a:t>「耳が開くとモノが動く」、</a:t>
            </a:r>
            <a:r>
              <a:rPr lang="ja-JP" altLang="ja-JP" sz="900" dirty="0">
                <a:latin typeface="HG丸ｺﾞｼｯｸM-PRO" panose="020F0600000000000000" pitchFamily="50" charset="-128"/>
                <a:ea typeface="HG丸ｺﾞｼｯｸM-PRO" panose="020F0600000000000000" pitchFamily="50" charset="-128"/>
              </a:rPr>
              <a:t>「</a:t>
            </a:r>
            <a:r>
              <a:rPr lang="en-US" altLang="ja-JP" sz="900" dirty="0">
                <a:latin typeface="HG丸ｺﾞｼｯｸM-PRO" panose="020F0600000000000000" pitchFamily="50" charset="-128"/>
                <a:ea typeface="HG丸ｺﾞｼｯｸM-PRO" panose="020F0600000000000000" pitchFamily="50" charset="-128"/>
              </a:rPr>
              <a:t>AIDA</a:t>
            </a:r>
            <a:r>
              <a:rPr lang="ja-JP" altLang="en-US" sz="900" dirty="0">
                <a:latin typeface="HG丸ｺﾞｼｯｸM-PRO" panose="020F0600000000000000" pitchFamily="50" charset="-128"/>
                <a:ea typeface="HG丸ｺﾞｼｯｸM-PRO" panose="020F0600000000000000" pitchFamily="50" charset="-128"/>
              </a:rPr>
              <a:t>で仕事は楽しく</a:t>
            </a:r>
            <a:r>
              <a:rPr lang="ja-JP"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、「坂田薬品㈱様</a:t>
            </a:r>
            <a:r>
              <a:rPr lang="ja-JP" altLang="ja-JP" sz="900" dirty="0">
                <a:latin typeface="HG丸ｺﾞｼｯｸM-PRO" panose="020F0600000000000000" pitchFamily="50" charset="-128"/>
                <a:ea typeface="HG丸ｺﾞｼｯｸM-PRO" panose="020F0600000000000000" pitchFamily="50" charset="-128"/>
              </a:rPr>
              <a:t>での訪問記」</a:t>
            </a:r>
            <a:r>
              <a:rPr lang="ja-JP" altLang="en-US" sz="900" dirty="0">
                <a:latin typeface="HG丸ｺﾞｼｯｸM-PRO" panose="020F0600000000000000" pitchFamily="50" charset="-128"/>
                <a:ea typeface="HG丸ｺﾞｼｯｸM-PRO" panose="020F0600000000000000" pitchFamily="50" charset="-128"/>
              </a:rPr>
              <a:t>そして「ラポールで未来が拓く」です。</a:t>
            </a:r>
            <a:endParaRPr lang="en-US" altLang="ja-JP" sz="900" dirty="0">
              <a:latin typeface="HG丸ｺﾞｼｯｸM-PRO" panose="020F0600000000000000" pitchFamily="50" charset="-128"/>
              <a:ea typeface="HG丸ｺﾞｼｯｸM-PRO" panose="020F0600000000000000" pitchFamily="50" charset="-128"/>
            </a:endParaRPr>
          </a:p>
          <a:p>
            <a:pPr>
              <a:lnSpc>
                <a:spcPts val="500"/>
              </a:lnSpc>
              <a:spcAft>
                <a:spcPts val="0"/>
              </a:spcAft>
            </a:pPr>
            <a:endParaRPr lang="en-US" altLang="ja-JP" sz="900" dirty="0">
              <a:latin typeface="HG丸ｺﾞｼｯｸM-PRO" panose="020F0600000000000000" pitchFamily="50" charset="-128"/>
              <a:ea typeface="HG丸ｺﾞｼｯｸM-PRO" panose="020F0600000000000000" pitchFamily="50" charset="-128"/>
            </a:endParaRPr>
          </a:p>
          <a:p>
            <a:pPr>
              <a:lnSpc>
                <a:spcPts val="1300"/>
              </a:lnSpc>
              <a:spcAft>
                <a:spcPts val="0"/>
              </a:spcAft>
            </a:pPr>
            <a:r>
              <a:rPr lang="ja-JP" altLang="ja-JP" sz="900" dirty="0">
                <a:latin typeface="HG丸ｺﾞｼｯｸM-PRO" panose="020F0600000000000000" pitchFamily="50" charset="-128"/>
                <a:ea typeface="HG丸ｺﾞｼｯｸM-PRO" panose="020F0600000000000000" pitchFamily="50" charset="-128"/>
              </a:rPr>
              <a:t>みらいのチーム は配置薬業の</a:t>
            </a:r>
            <a:r>
              <a:rPr lang="ja-JP" altLang="en-US" sz="900" dirty="0">
                <a:latin typeface="HG丸ｺﾞｼｯｸM-PRO" panose="020F0600000000000000" pitchFamily="50" charset="-128"/>
                <a:ea typeface="HG丸ｺﾞｼｯｸM-PRO" panose="020F0600000000000000" pitchFamily="50" charset="-128"/>
              </a:rPr>
              <a:t>未来</a:t>
            </a:r>
            <a:r>
              <a:rPr lang="ja-JP" altLang="ja-JP" sz="900" dirty="0">
                <a:latin typeface="HG丸ｺﾞｼｯｸM-PRO" panose="020F0600000000000000" pitchFamily="50" charset="-128"/>
                <a:ea typeface="HG丸ｺﾞｼｯｸM-PRO" panose="020F0600000000000000" pitchFamily="50" charset="-128"/>
              </a:rPr>
              <a:t>を信じ舵を取り続けている経営者様と、日々お客様の健康とお喜びに奉仕する社員様、皆様と共に良いものに創り上げてい</a:t>
            </a:r>
            <a:r>
              <a:rPr lang="ja-JP" altLang="en-US" sz="900" dirty="0">
                <a:latin typeface="HG丸ｺﾞｼｯｸM-PRO" panose="020F0600000000000000" pitchFamily="50" charset="-128"/>
                <a:ea typeface="HG丸ｺﾞｼｯｸM-PRO" panose="020F0600000000000000" pitchFamily="50" charset="-128"/>
              </a:rPr>
              <a:t>きますの</a:t>
            </a:r>
            <a:r>
              <a:rPr lang="ja-JP" altLang="ja-JP" sz="900" dirty="0">
                <a:latin typeface="HG丸ｺﾞｼｯｸM-PRO" panose="020F0600000000000000" pitchFamily="50" charset="-128"/>
                <a:ea typeface="HG丸ｺﾞｼｯｸM-PRO" panose="020F0600000000000000" pitchFamily="50" charset="-128"/>
              </a:rPr>
              <a:t>で</a:t>
            </a:r>
            <a:r>
              <a:rPr lang="ja-JP" altLang="ja-JP" sz="900" dirty="0">
                <a:solidFill>
                  <a:srgbClr val="000000"/>
                </a:solidFill>
                <a:latin typeface="HG丸ｺﾞｼｯｸM-PRO" panose="020F0600000000000000" pitchFamily="50" charset="-128"/>
                <a:ea typeface="HG丸ｺﾞｼｯｸM-PRO" panose="020F0600000000000000" pitchFamily="50" charset="-128"/>
              </a:rPr>
              <a:t>ぜひ「〇〇の特集を組んで欲しい」や「あの人にインタビューして欲しい」など、皆様からのご要望をお待ちしております。</a:t>
            </a:r>
            <a:endParaRPr lang="en-US" altLang="ja-JP" sz="900" dirty="0">
              <a:solidFill>
                <a:srgbClr val="000000"/>
              </a:solidFill>
              <a:latin typeface="HG丸ｺﾞｼｯｸM-PRO" panose="020F0600000000000000" pitchFamily="50" charset="-128"/>
              <a:ea typeface="HG丸ｺﾞｼｯｸM-PRO" panose="020F0600000000000000" pitchFamily="50" charset="-128"/>
            </a:endParaRPr>
          </a:p>
          <a:p>
            <a:pPr>
              <a:lnSpc>
                <a:spcPts val="500"/>
              </a:lnSpc>
              <a:spcAft>
                <a:spcPts val="0"/>
              </a:spcAft>
            </a:pPr>
            <a:endParaRPr lang="en-US" altLang="ja-JP" sz="900" dirty="0">
              <a:solidFill>
                <a:srgbClr val="000000"/>
              </a:solidFill>
              <a:latin typeface="HG丸ｺﾞｼｯｸM-PRO" panose="020F0600000000000000" pitchFamily="50" charset="-128"/>
              <a:ea typeface="HG丸ｺﾞｼｯｸM-PRO" panose="020F0600000000000000" pitchFamily="50" charset="-128"/>
            </a:endParaRPr>
          </a:p>
          <a:p>
            <a:pPr>
              <a:lnSpc>
                <a:spcPts val="1500"/>
              </a:lnSpc>
              <a:spcAft>
                <a:spcPts val="0"/>
              </a:spcAft>
            </a:pPr>
            <a:r>
              <a:rPr lang="ja-JP" altLang="ja-JP" sz="900" dirty="0">
                <a:solidFill>
                  <a:srgbClr val="000000"/>
                </a:solidFill>
                <a:latin typeface="HG丸ｺﾞｼｯｸM-PRO" panose="020F0600000000000000" pitchFamily="50" charset="-128"/>
                <a:ea typeface="HG丸ｺﾞｼｯｸM-PRO" panose="020F0600000000000000" pitchFamily="50" charset="-128"/>
              </a:rPr>
              <a:t>今後ともご協力の程よろしくお願い申し上げます。</a:t>
            </a:r>
            <a:endParaRPr lang="ja-JP"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31" name="四角形: 角を丸くする 30">
            <a:extLst>
              <a:ext uri="{FF2B5EF4-FFF2-40B4-BE49-F238E27FC236}">
                <a16:creationId xmlns:a16="http://schemas.microsoft.com/office/drawing/2014/main" id="{B58B6700-7BC2-E34B-C9E7-59367914DB7F}"/>
              </a:ext>
            </a:extLst>
          </p:cNvPr>
          <p:cNvSpPr/>
          <p:nvPr/>
        </p:nvSpPr>
        <p:spPr>
          <a:xfrm>
            <a:off x="261586" y="1179695"/>
            <a:ext cx="5591656" cy="2152250"/>
          </a:xfrm>
          <a:prstGeom prst="roundRect">
            <a:avLst/>
          </a:prstGeom>
          <a:noFill/>
          <a:ln w="349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160348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B3A3C569-47B8-A6E6-6131-36CC60806BE5}"/>
              </a:ext>
            </a:extLst>
          </p:cNvPr>
          <p:cNvGrpSpPr>
            <a:grpSpLocks/>
          </p:cNvGrpSpPr>
          <p:nvPr/>
        </p:nvGrpSpPr>
        <p:grpSpPr>
          <a:xfrm>
            <a:off x="7293732" y="127860"/>
            <a:ext cx="3734310" cy="637422"/>
            <a:chOff x="7187588" y="164980"/>
            <a:chExt cx="3734310" cy="637422"/>
          </a:xfrm>
        </p:grpSpPr>
        <p:pic>
          <p:nvPicPr>
            <p:cNvPr id="40" name="図 39">
              <a:extLst>
                <a:ext uri="{FF2B5EF4-FFF2-40B4-BE49-F238E27FC236}">
                  <a16:creationId xmlns:a16="http://schemas.microsoft.com/office/drawing/2014/main" id="{8AEE2898-BC2F-67BE-15E9-21C977FCD4C6}"/>
                </a:ext>
              </a:extLst>
            </p:cNvPr>
            <p:cNvPicPr>
              <a:picLocks noChangeAspect="1"/>
            </p:cNvPicPr>
            <p:nvPr/>
          </p:nvPicPr>
          <p:blipFill rotWithShape="1">
            <a:blip r:embed="rId3"/>
            <a:srcRect l="41584" r="37364"/>
            <a:stretch/>
          </p:blipFill>
          <p:spPr>
            <a:xfrm>
              <a:off x="9972275" y="168363"/>
              <a:ext cx="949623" cy="634039"/>
            </a:xfrm>
            <a:prstGeom prst="rect">
              <a:avLst/>
            </a:prstGeom>
          </p:spPr>
        </p:pic>
        <p:pic>
          <p:nvPicPr>
            <p:cNvPr id="41" name="図 40">
              <a:extLst>
                <a:ext uri="{FF2B5EF4-FFF2-40B4-BE49-F238E27FC236}">
                  <a16:creationId xmlns:a16="http://schemas.microsoft.com/office/drawing/2014/main" id="{AB1D5C16-49CC-22AC-1565-13A0FB2CE337}"/>
                </a:ext>
              </a:extLst>
            </p:cNvPr>
            <p:cNvPicPr>
              <a:picLocks noChangeAspect="1"/>
            </p:cNvPicPr>
            <p:nvPr/>
          </p:nvPicPr>
          <p:blipFill rotWithShape="1">
            <a:blip r:embed="rId3"/>
            <a:srcRect r="30307"/>
            <a:stretch/>
          </p:blipFill>
          <p:spPr>
            <a:xfrm>
              <a:off x="7187588" y="164980"/>
              <a:ext cx="3135650" cy="634039"/>
            </a:xfrm>
            <a:prstGeom prst="rect">
              <a:avLst/>
            </a:prstGeom>
          </p:spPr>
        </p:pic>
      </p:grpSp>
      <p:pic>
        <p:nvPicPr>
          <p:cNvPr id="16" name="図 15">
            <a:extLst>
              <a:ext uri="{FF2B5EF4-FFF2-40B4-BE49-F238E27FC236}">
                <a16:creationId xmlns:a16="http://schemas.microsoft.com/office/drawing/2014/main" id="{490C131F-F8CA-4A32-96F6-7526CBBC8F8A}"/>
              </a:ext>
            </a:extLst>
          </p:cNvPr>
          <p:cNvPicPr>
            <a:picLocks noChangeAspect="1"/>
          </p:cNvPicPr>
          <p:nvPr/>
        </p:nvPicPr>
        <p:blipFill rotWithShape="1">
          <a:blip r:embed="rId4"/>
          <a:srcRect l="8192" r="-9302"/>
          <a:stretch/>
        </p:blipFill>
        <p:spPr>
          <a:xfrm>
            <a:off x="3673608" y="135233"/>
            <a:ext cx="920324" cy="612000"/>
          </a:xfrm>
          <a:prstGeom prst="rect">
            <a:avLst/>
          </a:prstGeom>
        </p:spPr>
      </p:pic>
      <p:pic>
        <p:nvPicPr>
          <p:cNvPr id="9" name="図 8">
            <a:extLst>
              <a:ext uri="{FF2B5EF4-FFF2-40B4-BE49-F238E27FC236}">
                <a16:creationId xmlns:a16="http://schemas.microsoft.com/office/drawing/2014/main" id="{ECE8A4FA-0895-4D93-9EB4-A749F74825B4}"/>
              </a:ext>
            </a:extLst>
          </p:cNvPr>
          <p:cNvPicPr>
            <a:picLocks noChangeAspect="1"/>
          </p:cNvPicPr>
          <p:nvPr/>
        </p:nvPicPr>
        <p:blipFill rotWithShape="1">
          <a:blip r:embed="rId5">
            <a:extLst>
              <a:ext uri="{28A0092B-C50C-407E-A947-70E740481C1C}">
                <a14:useLocalDpi xmlns:a14="http://schemas.microsoft.com/office/drawing/2010/main" val="0"/>
              </a:ext>
            </a:extLst>
          </a:blip>
          <a:srcRect t="23989" b="48965"/>
          <a:stretch/>
        </p:blipFill>
        <p:spPr>
          <a:xfrm>
            <a:off x="1474370" y="153282"/>
            <a:ext cx="2199238" cy="612000"/>
          </a:xfrm>
          <a:prstGeom prst="rect">
            <a:avLst/>
          </a:prstGeom>
        </p:spPr>
      </p:pic>
      <p:pic>
        <p:nvPicPr>
          <p:cNvPr id="5" name="図 4">
            <a:extLst>
              <a:ext uri="{FF2B5EF4-FFF2-40B4-BE49-F238E27FC236}">
                <a16:creationId xmlns:a16="http://schemas.microsoft.com/office/drawing/2014/main" id="{91EF730B-B0DE-4DF3-80BE-5C2B4FF72284}"/>
              </a:ext>
            </a:extLst>
          </p:cNvPr>
          <p:cNvPicPr>
            <a:picLocks noChangeAspect="1"/>
          </p:cNvPicPr>
          <p:nvPr/>
        </p:nvPicPr>
        <p:blipFill rotWithShape="1">
          <a:blip r:embed="rId6"/>
          <a:srcRect l="36544" t="34942" r="54318" b="44342"/>
          <a:stretch/>
        </p:blipFill>
        <p:spPr>
          <a:xfrm>
            <a:off x="12258500" y="0"/>
            <a:ext cx="1513109" cy="1928553"/>
          </a:xfrm>
          <a:prstGeom prst="rect">
            <a:avLst/>
          </a:prstGeom>
        </p:spPr>
      </p:pic>
      <p:sp>
        <p:nvSpPr>
          <p:cNvPr id="35" name="テキスト ボックス 34">
            <a:extLst>
              <a:ext uri="{FF2B5EF4-FFF2-40B4-BE49-F238E27FC236}">
                <a16:creationId xmlns:a16="http://schemas.microsoft.com/office/drawing/2014/main" id="{36B259F1-FE3B-471D-8523-C0921330BF02}"/>
              </a:ext>
            </a:extLst>
          </p:cNvPr>
          <p:cNvSpPr txBox="1"/>
          <p:nvPr/>
        </p:nvSpPr>
        <p:spPr>
          <a:xfrm>
            <a:off x="1474370" y="220309"/>
            <a:ext cx="3088888" cy="369332"/>
          </a:xfrm>
          <a:prstGeom prst="rect">
            <a:avLst/>
          </a:prstGeom>
          <a:noFill/>
        </p:spPr>
        <p:txBody>
          <a:bodyPr wrap="square">
            <a:spAutoFit/>
          </a:bodyPr>
          <a:lstStyle/>
          <a:p>
            <a:pPr algn="ctr"/>
            <a:r>
              <a:rPr kumimoji="1" lang="ja-JP" altLang="en-US"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訪問記</a:t>
            </a:r>
            <a:endParaRPr kumimoji="1" lang="en-US" altLang="ja-JP"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24" name="テキスト ボックス 23">
            <a:extLst>
              <a:ext uri="{FF2B5EF4-FFF2-40B4-BE49-F238E27FC236}">
                <a16:creationId xmlns:a16="http://schemas.microsoft.com/office/drawing/2014/main" id="{AB5D0631-7E1B-F03B-1AB8-2C8660A2A103}"/>
              </a:ext>
            </a:extLst>
          </p:cNvPr>
          <p:cNvSpPr txBox="1">
            <a:spLocks/>
          </p:cNvSpPr>
          <p:nvPr/>
        </p:nvSpPr>
        <p:spPr>
          <a:xfrm>
            <a:off x="6736888" y="268776"/>
            <a:ext cx="4813915" cy="369332"/>
          </a:xfrm>
          <a:prstGeom prst="rect">
            <a:avLst/>
          </a:prstGeom>
          <a:noFill/>
        </p:spPr>
        <p:txBody>
          <a:bodyPr wrap="square">
            <a:spAutoFit/>
          </a:bodyPr>
          <a:lstStyle/>
          <a:p>
            <a:pPr algn="ctr"/>
            <a:r>
              <a:rPr kumimoji="1" lang="ja-JP" altLang="en-US" b="1" dirty="0">
                <a:latin typeface="HGS創英角ﾎﾟｯﾌﾟ体" panose="040B0A00000000000000" pitchFamily="50" charset="-128"/>
                <a:ea typeface="HGS創英角ﾎﾟｯﾌﾟ体" panose="040B0A00000000000000" pitchFamily="50" charset="-128"/>
              </a:rPr>
              <a:t>「ラポール」で未来が拓く</a:t>
            </a:r>
            <a:endParaRPr kumimoji="1" lang="en-US" altLang="ja-JP" b="1" dirty="0">
              <a:latin typeface="HGS創英角ﾎﾟｯﾌﾟ体" panose="040B0A00000000000000" pitchFamily="50" charset="-128"/>
              <a:ea typeface="HGS創英角ﾎﾟｯﾌﾟ体" panose="040B0A00000000000000" pitchFamily="50" charset="-128"/>
            </a:endParaRPr>
          </a:p>
        </p:txBody>
      </p:sp>
      <p:sp>
        <p:nvSpPr>
          <p:cNvPr id="26" name="四角形: 角を丸くする 25">
            <a:extLst>
              <a:ext uri="{FF2B5EF4-FFF2-40B4-BE49-F238E27FC236}">
                <a16:creationId xmlns:a16="http://schemas.microsoft.com/office/drawing/2014/main" id="{411842AE-EBD1-C819-EDCA-3D31BDA6C101}"/>
              </a:ext>
            </a:extLst>
          </p:cNvPr>
          <p:cNvSpPr/>
          <p:nvPr/>
        </p:nvSpPr>
        <p:spPr>
          <a:xfrm>
            <a:off x="6256475" y="255885"/>
            <a:ext cx="5593804" cy="1911927"/>
          </a:xfrm>
          <a:prstGeom prst="roundRect">
            <a:avLst>
              <a:gd name="adj" fmla="val 4989"/>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143510" indent="-71755" algn="ctr"/>
            <a:endParaRPr lang="en-US" altLang="ja-JP" sz="1000" b="1"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43510" indent="-71755" algn="ctr"/>
            <a:r>
              <a:rPr lang="ja-JP" altLang="en-US" sz="1000" b="1"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000" b="1"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ラポール（</a:t>
            </a:r>
            <a:r>
              <a:rPr lang="en-US" altLang="ja-JP" sz="1000" b="1"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rapport</a:t>
            </a:r>
            <a:r>
              <a:rPr lang="ja-JP" altLang="ja-JP" sz="1000" b="1"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）」とは？</a:t>
            </a:r>
            <a:endParaRPr lang="en-US" altLang="ja-JP" sz="1000" b="1"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43510" indent="-71755">
              <a:lnSpc>
                <a:spcPts val="700"/>
              </a:lnSpc>
            </a:pPr>
            <a:endParaRPr lang="ja-JP" alt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43510" indent="-71755">
              <a:lnSpc>
                <a:spcPts val="1300"/>
              </a:lnSpc>
            </a:pPr>
            <a:r>
              <a:rPr lang="ja-JP"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「人と人とが</a:t>
            </a:r>
            <a:r>
              <a:rPr lang="ja-JP" altLang="en-US"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900" kern="12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親密な信頼関係</a:t>
            </a:r>
            <a:r>
              <a:rPr lang="ja-JP"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にあり、心の通い合った状態であること」を示す心理学用語の</a:t>
            </a:r>
            <a:r>
              <a:rPr lang="en-US"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つです。ラポールは、</a:t>
            </a:r>
            <a:r>
              <a:rPr lang="ja-JP" altLang="ja-JP" sz="900" kern="12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発言の理解度や納得度に大きく影響を与える</a:t>
            </a:r>
            <a:r>
              <a:rPr lang="ja-JP"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ということであり、</a:t>
            </a:r>
            <a:endParaRPr lang="ja-JP" alt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43510" indent="-71755">
              <a:lnSpc>
                <a:spcPts val="1300"/>
              </a:lnSpc>
            </a:pPr>
            <a:r>
              <a:rPr lang="en-US" altLang="ja-JP" sz="900" b="1" kern="12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900" b="1" u="sng" kern="12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人と人とが</a:t>
            </a:r>
            <a:r>
              <a:rPr lang="en-US" altLang="ja-JP" sz="900" b="1" u="sng" kern="12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900" b="1" u="sng" kern="12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コミュニケーション</a:t>
            </a:r>
            <a:r>
              <a:rPr lang="en-US" altLang="ja-JP" sz="900" b="1" u="sng" kern="12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900" b="1" u="sng" kern="12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を取る上での土台となる存在です。</a:t>
            </a:r>
            <a:endParaRPr lang="ja-JP" alt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28" name="正方形/長方形 27">
            <a:extLst>
              <a:ext uri="{FF2B5EF4-FFF2-40B4-BE49-F238E27FC236}">
                <a16:creationId xmlns:a16="http://schemas.microsoft.com/office/drawing/2014/main" id="{6E8F319B-4887-191E-BFE8-24091F013121}"/>
              </a:ext>
            </a:extLst>
          </p:cNvPr>
          <p:cNvSpPr/>
          <p:nvPr/>
        </p:nvSpPr>
        <p:spPr>
          <a:xfrm>
            <a:off x="6380530" y="1592897"/>
            <a:ext cx="4599927" cy="835293"/>
          </a:xfrm>
          <a:prstGeom prst="rect">
            <a:avLst/>
          </a:prstGeom>
        </p:spPr>
        <p:txBody>
          <a:bodyPr wrap="square">
            <a:spAutoFit/>
          </a:bodyPr>
          <a:lstStyle/>
          <a:p>
            <a:pPr fontAlgn="base">
              <a:lnSpc>
                <a:spcPts val="1500"/>
              </a:lnSpc>
            </a:pPr>
            <a:r>
              <a:rPr lang="ja-JP" altLang="en-US" sz="900" b="1" dirty="0">
                <a:solidFill>
                  <a:srgbClr val="000000"/>
                </a:solidFill>
                <a:latin typeface="HG丸ｺﾞｼｯｸM-PRO" panose="020F0600000000000000" pitchFamily="50" charset="-128"/>
                <a:ea typeface="HG丸ｺﾞｼｯｸM-PRO" panose="020F0600000000000000" pitchFamily="50" charset="-128"/>
              </a:rPr>
              <a:t>★ラポールを形成するとこんな良いことが</a:t>
            </a:r>
            <a:endParaRPr lang="en-US" altLang="ja-JP" sz="900" b="1" dirty="0">
              <a:solidFill>
                <a:srgbClr val="000000"/>
              </a:solidFill>
              <a:latin typeface="HG丸ｺﾞｼｯｸM-PRO" panose="020F0600000000000000" pitchFamily="50" charset="-128"/>
              <a:ea typeface="HG丸ｺﾞｼｯｸM-PRO" panose="020F0600000000000000" pitchFamily="50" charset="-128"/>
            </a:endParaRPr>
          </a:p>
          <a:p>
            <a:pPr fontAlgn="base">
              <a:lnSpc>
                <a:spcPts val="1500"/>
              </a:lnSpc>
            </a:pPr>
            <a:r>
              <a:rPr lang="ja-JP" altLang="en-US" sz="900" dirty="0">
                <a:solidFill>
                  <a:srgbClr val="000000"/>
                </a:solidFill>
                <a:latin typeface="HG丸ｺﾞｼｯｸM-PRO" panose="020F0600000000000000" pitchFamily="50" charset="-128"/>
                <a:ea typeface="HG丸ｺﾞｼｯｸM-PRO" panose="020F0600000000000000" pitchFamily="50" charset="-128"/>
              </a:rPr>
              <a:t>①</a:t>
            </a:r>
            <a:r>
              <a:rPr lang="ja-JP" altLang="ja-JP" sz="900" dirty="0">
                <a:solidFill>
                  <a:srgbClr val="000000"/>
                </a:solidFill>
                <a:latin typeface="HG丸ｺﾞｼｯｸM-PRO" panose="020F0600000000000000" pitchFamily="50" charset="-128"/>
                <a:ea typeface="HG丸ｺﾞｼｯｸM-PRO" panose="020F0600000000000000" pitchFamily="50" charset="-128"/>
              </a:rPr>
              <a:t>相手に対しての説得力や影響力が高まります。</a:t>
            </a:r>
            <a:r>
              <a:rPr lang="en-US" altLang="ja-JP" sz="900" dirty="0">
                <a:solidFill>
                  <a:srgbClr val="000000"/>
                </a:solidFill>
                <a:latin typeface="HG丸ｺﾞｼｯｸM-PRO" panose="020F0600000000000000" pitchFamily="50" charset="-128"/>
                <a:ea typeface="HG丸ｺﾞｼｯｸM-PRO" panose="020F0600000000000000" pitchFamily="50" charset="-128"/>
              </a:rPr>
              <a:t>​</a:t>
            </a:r>
          </a:p>
          <a:p>
            <a:pPr fontAlgn="base">
              <a:lnSpc>
                <a:spcPts val="1500"/>
              </a:lnSpc>
            </a:pPr>
            <a:r>
              <a:rPr lang="ja-JP" altLang="en-US" sz="900" dirty="0">
                <a:solidFill>
                  <a:srgbClr val="000000"/>
                </a:solidFill>
                <a:latin typeface="HG丸ｺﾞｼｯｸM-PRO" panose="020F0600000000000000" pitchFamily="50" charset="-128"/>
                <a:ea typeface="HG丸ｺﾞｼｯｸM-PRO" panose="020F0600000000000000" pitchFamily="50" charset="-128"/>
              </a:rPr>
              <a:t>②</a:t>
            </a:r>
            <a:r>
              <a:rPr lang="ja-JP" altLang="ja-JP" sz="900" dirty="0">
                <a:solidFill>
                  <a:srgbClr val="000000"/>
                </a:solidFill>
                <a:latin typeface="HG丸ｺﾞｼｯｸM-PRO" panose="020F0600000000000000" pitchFamily="50" charset="-128"/>
                <a:ea typeface="HG丸ｺﾞｼｯｸM-PRO" panose="020F0600000000000000" pitchFamily="50" charset="-128"/>
              </a:rPr>
              <a:t>相手に対するあなたの存在価値を高める事が出来ます。</a:t>
            </a:r>
            <a:r>
              <a:rPr lang="en-US" altLang="ja-JP" sz="900" dirty="0">
                <a:solidFill>
                  <a:srgbClr val="000000"/>
                </a:solidFill>
                <a:latin typeface="HG丸ｺﾞｼｯｸM-PRO" panose="020F0600000000000000" pitchFamily="50" charset="-128"/>
                <a:ea typeface="HG丸ｺﾞｼｯｸM-PRO" panose="020F0600000000000000" pitchFamily="50" charset="-128"/>
              </a:rPr>
              <a:t>​</a:t>
            </a:r>
          </a:p>
          <a:p>
            <a:pPr fontAlgn="base">
              <a:lnSpc>
                <a:spcPts val="1500"/>
              </a:lnSpc>
            </a:pPr>
            <a:r>
              <a:rPr lang="ja-JP" altLang="en-US" sz="900" dirty="0">
                <a:solidFill>
                  <a:srgbClr val="000000"/>
                </a:solidFill>
                <a:latin typeface="HG丸ｺﾞｼｯｸM-PRO" panose="020F0600000000000000" pitchFamily="50" charset="-128"/>
                <a:ea typeface="HG丸ｺﾞｼｯｸM-PRO" panose="020F0600000000000000" pitchFamily="50" charset="-128"/>
              </a:rPr>
              <a:t>③</a:t>
            </a:r>
            <a:r>
              <a:rPr lang="ja-JP" altLang="ja-JP" sz="900" dirty="0">
                <a:solidFill>
                  <a:srgbClr val="000000"/>
                </a:solidFill>
                <a:latin typeface="HG丸ｺﾞｼｯｸM-PRO" panose="020F0600000000000000" pitchFamily="50" charset="-128"/>
                <a:ea typeface="HG丸ｺﾞｼｯｸM-PRO" panose="020F0600000000000000" pitchFamily="50" charset="-128"/>
              </a:rPr>
              <a:t>あなたの提案や意見を警戒なく受け入れやすくなります。</a:t>
            </a:r>
            <a:r>
              <a:rPr lang="en-US" altLang="ja-JP" sz="900" dirty="0">
                <a:solidFill>
                  <a:srgbClr val="000000"/>
                </a:solidFill>
                <a:latin typeface="HG丸ｺﾞｼｯｸM-PRO" panose="020F0600000000000000" pitchFamily="50" charset="-128"/>
                <a:ea typeface="HG丸ｺﾞｼｯｸM-PRO" panose="020F0600000000000000" pitchFamily="50" charset="-128"/>
              </a:rPr>
              <a:t>​</a:t>
            </a:r>
          </a:p>
        </p:txBody>
      </p:sp>
      <p:sp>
        <p:nvSpPr>
          <p:cNvPr id="30" name="正方形/長方形 29">
            <a:extLst>
              <a:ext uri="{FF2B5EF4-FFF2-40B4-BE49-F238E27FC236}">
                <a16:creationId xmlns:a16="http://schemas.microsoft.com/office/drawing/2014/main" id="{8ECCD9F7-F05F-6F3D-6107-5FC4C2014BC8}"/>
              </a:ext>
            </a:extLst>
          </p:cNvPr>
          <p:cNvSpPr/>
          <p:nvPr/>
        </p:nvSpPr>
        <p:spPr>
          <a:xfrm>
            <a:off x="6424423" y="2640631"/>
            <a:ext cx="5767577" cy="1220014"/>
          </a:xfrm>
          <a:prstGeom prst="rect">
            <a:avLst/>
          </a:prstGeom>
        </p:spPr>
        <p:txBody>
          <a:bodyPr wrap="square">
            <a:spAutoFit/>
          </a:bodyPr>
          <a:lstStyle/>
          <a:p>
            <a:pPr>
              <a:lnSpc>
                <a:spcPts val="1500"/>
              </a:lnSpc>
            </a:pPr>
            <a:r>
              <a:rPr lang="en-US" altLang="ja-JP" sz="900" b="1" dirty="0">
                <a:latin typeface="HG丸ｺﾞｼｯｸM-PRO" panose="020F0600000000000000" pitchFamily="50" charset="-128"/>
                <a:ea typeface="HG丸ｺﾞｼｯｸM-PRO" panose="020F0600000000000000" pitchFamily="50" charset="-128"/>
              </a:rPr>
              <a:t>『</a:t>
            </a:r>
            <a:r>
              <a:rPr lang="ja-JP" altLang="en-US" sz="900" b="1" dirty="0">
                <a:latin typeface="HG丸ｺﾞｼｯｸM-PRO" panose="020F0600000000000000" pitchFamily="50" charset="-128"/>
                <a:ea typeface="HG丸ｺﾞｼｯｸM-PRO" panose="020F0600000000000000" pitchFamily="50" charset="-128"/>
              </a:rPr>
              <a:t>ペーシング</a:t>
            </a:r>
            <a:r>
              <a:rPr lang="en-US" altLang="ja-JP" sz="900" b="1" dirty="0">
                <a:latin typeface="HG丸ｺﾞｼｯｸM-PRO" panose="020F0600000000000000" pitchFamily="50" charset="-128"/>
                <a:ea typeface="HG丸ｺﾞｼｯｸM-PRO" panose="020F0600000000000000" pitchFamily="50" charset="-128"/>
              </a:rPr>
              <a:t>』</a:t>
            </a:r>
            <a:r>
              <a:rPr lang="ja-JP" altLang="en-US" sz="900" b="1" dirty="0">
                <a:latin typeface="HG丸ｺﾞｼｯｸM-PRO" panose="020F0600000000000000" pitchFamily="50" charset="-128"/>
                <a:ea typeface="HG丸ｺﾞｼｯｸM-PRO" panose="020F0600000000000000" pitchFamily="50" charset="-128"/>
              </a:rPr>
              <a:t>​</a:t>
            </a:r>
          </a:p>
          <a:p>
            <a:pPr>
              <a:lnSpc>
                <a:spcPts val="1500"/>
              </a:lnSpc>
            </a:pPr>
            <a:r>
              <a:rPr lang="ja-JP" altLang="en-US" sz="900" dirty="0">
                <a:latin typeface="HG丸ｺﾞｼｯｸM-PRO" panose="020F0600000000000000" pitchFamily="50" charset="-128"/>
                <a:ea typeface="HG丸ｺﾞｼｯｸM-PRO" panose="020F0600000000000000" pitchFamily="50" charset="-128"/>
              </a:rPr>
              <a:t>「ペーシング（</a:t>
            </a:r>
            <a:r>
              <a:rPr lang="en-US" altLang="ja-JP" sz="900" dirty="0">
                <a:latin typeface="HG丸ｺﾞｼｯｸM-PRO" panose="020F0600000000000000" pitchFamily="50" charset="-128"/>
                <a:ea typeface="HG丸ｺﾞｼｯｸM-PRO" panose="020F0600000000000000" pitchFamily="50" charset="-128"/>
              </a:rPr>
              <a:t>pacing</a:t>
            </a:r>
            <a:r>
              <a:rPr lang="ja-JP" altLang="en-US" sz="900" dirty="0">
                <a:latin typeface="HG丸ｺﾞｼｯｸM-PRO" panose="020F0600000000000000" pitchFamily="50" charset="-128"/>
                <a:ea typeface="HG丸ｺﾞｼｯｸM-PRO" panose="020F0600000000000000" pitchFamily="50" charset="-128"/>
              </a:rPr>
              <a:t>）」とは、日本語で「歩調合わせ」の意味です。​</a:t>
            </a:r>
          </a:p>
          <a:p>
            <a:pPr>
              <a:lnSpc>
                <a:spcPts val="1500"/>
              </a:lnSpc>
            </a:pPr>
            <a:r>
              <a:rPr lang="ja-JP" altLang="en-US" sz="900" dirty="0">
                <a:latin typeface="HG丸ｺﾞｼｯｸM-PRO" panose="020F0600000000000000" pitchFamily="50" charset="-128"/>
                <a:ea typeface="HG丸ｺﾞｼｯｸM-PRO" panose="020F0600000000000000" pitchFamily="50" charset="-128"/>
              </a:rPr>
              <a:t>​</a:t>
            </a:r>
            <a:r>
              <a:rPr lang="ja-JP" altLang="en-US" sz="900" b="1" dirty="0">
                <a:latin typeface="HG丸ｺﾞｼｯｸM-PRO" panose="020F0600000000000000" pitchFamily="50" charset="-128"/>
                <a:ea typeface="HG丸ｺﾞｼｯｸM-PRO" panose="020F0600000000000000" pitchFamily="50" charset="-128"/>
              </a:rPr>
              <a:t>相手の状態</a:t>
            </a:r>
            <a:r>
              <a:rPr lang="ja-JP" altLang="en-US" sz="900" dirty="0">
                <a:latin typeface="HG丸ｺﾞｼｯｸM-PRO" panose="020F0600000000000000" pitchFamily="50" charset="-128"/>
                <a:ea typeface="HG丸ｺﾞｼｯｸM-PRO" panose="020F0600000000000000" pitchFamily="50" charset="-128"/>
              </a:rPr>
              <a:t>や</a:t>
            </a:r>
            <a:r>
              <a:rPr lang="ja-JP" altLang="en-US" sz="900" b="1" dirty="0">
                <a:latin typeface="HG丸ｺﾞｼｯｸM-PRO" panose="020F0600000000000000" pitchFamily="50" charset="-128"/>
                <a:ea typeface="HG丸ｺﾞｼｯｸM-PRO" panose="020F0600000000000000" pitchFamily="50" charset="-128"/>
              </a:rPr>
              <a:t>話し方</a:t>
            </a:r>
            <a:r>
              <a:rPr lang="ja-JP" altLang="en-US" sz="900" dirty="0">
                <a:latin typeface="HG丸ｺﾞｼｯｸM-PRO" panose="020F0600000000000000" pitchFamily="50" charset="-128"/>
                <a:ea typeface="HG丸ｺﾞｼｯｸM-PRO" panose="020F0600000000000000" pitchFamily="50" charset="-128"/>
              </a:rPr>
              <a:t>、</a:t>
            </a:r>
            <a:r>
              <a:rPr lang="ja-JP" altLang="en-US" sz="900" b="1" dirty="0">
                <a:latin typeface="HG丸ｺﾞｼｯｸM-PRO" panose="020F0600000000000000" pitchFamily="50" charset="-128"/>
                <a:ea typeface="HG丸ｺﾞｼｯｸM-PRO" panose="020F0600000000000000" pitchFamily="50" charset="-128"/>
              </a:rPr>
              <a:t>呼吸のリズム</a:t>
            </a:r>
            <a:r>
              <a:rPr lang="ja-JP" altLang="en-US" sz="900" dirty="0">
                <a:latin typeface="HG丸ｺﾞｼｯｸM-PRO" panose="020F0600000000000000" pitchFamily="50" charset="-128"/>
                <a:ea typeface="HG丸ｺﾞｼｯｸM-PRO" panose="020F0600000000000000" pitchFamily="50" charset="-128"/>
              </a:rPr>
              <a:t>に合わせるテクニックの</a:t>
            </a:r>
            <a:r>
              <a:rPr lang="en-US" altLang="ja-JP" sz="900" dirty="0">
                <a:latin typeface="HG丸ｺﾞｼｯｸM-PRO" panose="020F0600000000000000" pitchFamily="50" charset="-128"/>
                <a:ea typeface="HG丸ｺﾞｼｯｸM-PRO" panose="020F0600000000000000" pitchFamily="50" charset="-128"/>
              </a:rPr>
              <a:t>1</a:t>
            </a:r>
            <a:r>
              <a:rPr lang="ja-JP" altLang="en-US" sz="900" dirty="0">
                <a:latin typeface="HG丸ｺﾞｼｯｸM-PRO" panose="020F0600000000000000" pitchFamily="50" charset="-128"/>
                <a:ea typeface="HG丸ｺﾞｼｯｸM-PRO" panose="020F0600000000000000" pitchFamily="50" charset="-128"/>
              </a:rPr>
              <a:t>つです。​</a:t>
            </a:r>
          </a:p>
          <a:p>
            <a:pPr>
              <a:lnSpc>
                <a:spcPts val="1500"/>
              </a:lnSpc>
            </a:pPr>
            <a:r>
              <a:rPr lang="ja-JP" altLang="en-US" sz="900" dirty="0">
                <a:latin typeface="HG丸ｺﾞｼｯｸM-PRO" panose="020F0600000000000000" pitchFamily="50" charset="-128"/>
                <a:ea typeface="HG丸ｺﾞｼｯｸM-PRO" panose="020F0600000000000000" pitchFamily="50" charset="-128"/>
              </a:rPr>
              <a:t>ペーシングを行なうことによって、相手との一体感が生まれ、​親近感や安心感につながります。​</a:t>
            </a:r>
          </a:p>
          <a:p>
            <a:pPr>
              <a:lnSpc>
                <a:spcPts val="1500"/>
              </a:lnSpc>
            </a:pPr>
            <a:r>
              <a:rPr lang="ja-JP" altLang="en-US" sz="900" dirty="0">
                <a:latin typeface="HG丸ｺﾞｼｯｸM-PRO" panose="020F0600000000000000" pitchFamily="50" charset="-128"/>
                <a:ea typeface="HG丸ｺﾞｼｯｸM-PRO" panose="020F0600000000000000" pitchFamily="50" charset="-128"/>
              </a:rPr>
              <a:t>相手の話し方にペーシングするときは、以下を合わせていきます。​</a:t>
            </a:r>
          </a:p>
          <a:p>
            <a:pPr>
              <a:lnSpc>
                <a:spcPts val="1500"/>
              </a:lnSpc>
            </a:pPr>
            <a:r>
              <a:rPr lang="ja-JP" altLang="en-US" sz="900" dirty="0">
                <a:latin typeface="HG丸ｺﾞｼｯｸM-PRO" panose="020F0600000000000000" pitchFamily="50" charset="-128"/>
                <a:ea typeface="HG丸ｺﾞｼｯｸM-PRO" panose="020F0600000000000000" pitchFamily="50" charset="-128"/>
              </a:rPr>
              <a:t>声の調子、話すスピード、声の大小、音程の高低リズム、「相</a:t>
            </a:r>
            <a:r>
              <a:rPr lang="ja-JP" altLang="en-US" sz="900" dirty="0" err="1">
                <a:latin typeface="HG丸ｺﾞｼｯｸM-PRO" panose="020F0600000000000000" pitchFamily="50" charset="-128"/>
                <a:ea typeface="HG丸ｺﾞｼｯｸM-PRO" panose="020F0600000000000000" pitchFamily="50" charset="-128"/>
              </a:rPr>
              <a:t>づち</a:t>
            </a:r>
            <a:r>
              <a:rPr lang="ja-JP" altLang="en-US" sz="900" dirty="0">
                <a:latin typeface="HG丸ｺﾞｼｯｸM-PRO" panose="020F0600000000000000" pitchFamily="50" charset="-128"/>
                <a:ea typeface="HG丸ｺﾞｼｯｸM-PRO" panose="020F0600000000000000" pitchFamily="50" charset="-128"/>
              </a:rPr>
              <a:t>」も大切です。​</a:t>
            </a:r>
          </a:p>
        </p:txBody>
      </p:sp>
      <p:sp>
        <p:nvSpPr>
          <p:cNvPr id="32" name="正方形/長方形 31">
            <a:extLst>
              <a:ext uri="{FF2B5EF4-FFF2-40B4-BE49-F238E27FC236}">
                <a16:creationId xmlns:a16="http://schemas.microsoft.com/office/drawing/2014/main" id="{57FBDF64-7FD9-0C62-C43D-3A9B5C225E57}"/>
              </a:ext>
            </a:extLst>
          </p:cNvPr>
          <p:cNvSpPr>
            <a:spLocks/>
          </p:cNvSpPr>
          <p:nvPr/>
        </p:nvSpPr>
        <p:spPr>
          <a:xfrm>
            <a:off x="6424423" y="3822061"/>
            <a:ext cx="5643751" cy="1220014"/>
          </a:xfrm>
          <a:prstGeom prst="rect">
            <a:avLst/>
          </a:prstGeom>
        </p:spPr>
        <p:txBody>
          <a:bodyPr wrap="square">
            <a:spAutoFit/>
          </a:bodyPr>
          <a:lstStyle/>
          <a:p>
            <a:pPr>
              <a:lnSpc>
                <a:spcPts val="1500"/>
              </a:lnSpc>
            </a:pPr>
            <a:r>
              <a:rPr lang="en-US" altLang="ja-JP" sz="900" b="1" dirty="0">
                <a:latin typeface="HG丸ｺﾞｼｯｸM-PRO" panose="020F0600000000000000" pitchFamily="50" charset="-128"/>
                <a:ea typeface="HG丸ｺﾞｼｯｸM-PRO" panose="020F0600000000000000" pitchFamily="50" charset="-128"/>
              </a:rPr>
              <a:t>『</a:t>
            </a:r>
            <a:r>
              <a:rPr lang="ja-JP" altLang="en-US" sz="900" b="1" dirty="0">
                <a:latin typeface="HG丸ｺﾞｼｯｸM-PRO" panose="020F0600000000000000" pitchFamily="50" charset="-128"/>
                <a:ea typeface="HG丸ｺﾞｼｯｸM-PRO" panose="020F0600000000000000" pitchFamily="50" charset="-128"/>
              </a:rPr>
              <a:t>ミラーリング​</a:t>
            </a:r>
            <a:r>
              <a:rPr lang="en-US" altLang="ja-JP" sz="900" b="1" dirty="0">
                <a:latin typeface="HG丸ｺﾞｼｯｸM-PRO" panose="020F0600000000000000" pitchFamily="50" charset="-128"/>
                <a:ea typeface="HG丸ｺﾞｼｯｸM-PRO" panose="020F0600000000000000" pitchFamily="50" charset="-128"/>
              </a:rPr>
              <a:t>』</a:t>
            </a:r>
            <a:endParaRPr lang="ja-JP" altLang="en-US" sz="900" b="1" dirty="0">
              <a:latin typeface="HG丸ｺﾞｼｯｸM-PRO" panose="020F0600000000000000" pitchFamily="50" charset="-128"/>
              <a:ea typeface="HG丸ｺﾞｼｯｸM-PRO" panose="020F0600000000000000" pitchFamily="50" charset="-128"/>
            </a:endParaRPr>
          </a:p>
          <a:p>
            <a:pPr>
              <a:lnSpc>
                <a:spcPts val="1500"/>
              </a:lnSpc>
            </a:pPr>
            <a:r>
              <a:rPr lang="ja-JP" altLang="en-US" sz="900" dirty="0">
                <a:latin typeface="HG丸ｺﾞｼｯｸM-PRO" panose="020F0600000000000000" pitchFamily="50" charset="-128"/>
                <a:ea typeface="HG丸ｺﾞｼｯｸM-PRO" panose="020F0600000000000000" pitchFamily="50" charset="-128"/>
              </a:rPr>
              <a:t>「人は、自分に似ている相手に対して好意を持つ」これを「類似性の法則」と呼びます。​</a:t>
            </a:r>
          </a:p>
          <a:p>
            <a:pPr>
              <a:lnSpc>
                <a:spcPts val="1500"/>
              </a:lnSpc>
            </a:pPr>
            <a:r>
              <a:rPr lang="ja-JP" altLang="en-US" sz="900" dirty="0">
                <a:latin typeface="HG丸ｺﾞｼｯｸM-PRO" panose="020F0600000000000000" pitchFamily="50" charset="-128"/>
                <a:ea typeface="HG丸ｺﾞｼｯｸM-PRO" panose="020F0600000000000000" pitchFamily="50" charset="-128"/>
              </a:rPr>
              <a:t>人間は、生まれながらにして自分に似たものに好感を持つ生き物なんですね。​</a:t>
            </a:r>
          </a:p>
          <a:p>
            <a:pPr>
              <a:lnSpc>
                <a:spcPts val="1500"/>
              </a:lnSpc>
            </a:pPr>
            <a:r>
              <a:rPr lang="ja-JP" altLang="en-US" sz="900" dirty="0">
                <a:latin typeface="HG丸ｺﾞｼｯｸM-PRO" panose="020F0600000000000000" pitchFamily="50" charset="-128"/>
                <a:ea typeface="HG丸ｺﾞｼｯｸM-PRO" panose="020F0600000000000000" pitchFamily="50" charset="-128"/>
              </a:rPr>
              <a:t>「ミラーリング」とは、その名の通り、鏡のように相手の真似をするテクニックです。​</a:t>
            </a:r>
          </a:p>
          <a:p>
            <a:pPr>
              <a:lnSpc>
                <a:spcPts val="1500"/>
              </a:lnSpc>
            </a:pPr>
            <a:r>
              <a:rPr lang="ja-JP" altLang="en-US" sz="900" dirty="0">
                <a:latin typeface="HG丸ｺﾞｼｯｸM-PRO" panose="020F0600000000000000" pitchFamily="50" charset="-128"/>
                <a:ea typeface="HG丸ｺﾞｼｯｸM-PRO" panose="020F0600000000000000" pitchFamily="50" charset="-128"/>
              </a:rPr>
              <a:t>しぐさを真似てみることで、「私はあなたに似ていますよ」というサインを送り、​</a:t>
            </a:r>
          </a:p>
          <a:p>
            <a:pPr>
              <a:lnSpc>
                <a:spcPts val="1500"/>
              </a:lnSpc>
            </a:pPr>
            <a:r>
              <a:rPr lang="ja-JP" altLang="en-US" sz="900" dirty="0">
                <a:latin typeface="HG丸ｺﾞｼｯｸM-PRO" panose="020F0600000000000000" pitchFamily="50" charset="-128"/>
                <a:ea typeface="HG丸ｺﾞｼｯｸM-PRO" panose="020F0600000000000000" pitchFamily="50" charset="-128"/>
              </a:rPr>
              <a:t>相手に安心感や親近感を与えることができるんです。​</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笹田）</a:t>
            </a:r>
          </a:p>
        </p:txBody>
      </p:sp>
      <p:sp>
        <p:nvSpPr>
          <p:cNvPr id="36" name="四角形: 角を丸くする 35">
            <a:extLst>
              <a:ext uri="{FF2B5EF4-FFF2-40B4-BE49-F238E27FC236}">
                <a16:creationId xmlns:a16="http://schemas.microsoft.com/office/drawing/2014/main" id="{3A3C699C-023E-39CC-4A77-E43816D05C3A}"/>
              </a:ext>
            </a:extLst>
          </p:cNvPr>
          <p:cNvSpPr/>
          <p:nvPr/>
        </p:nvSpPr>
        <p:spPr>
          <a:xfrm>
            <a:off x="6321971" y="124477"/>
            <a:ext cx="5643751" cy="5025047"/>
          </a:xfrm>
          <a:prstGeom prst="roundRect">
            <a:avLst>
              <a:gd name="adj" fmla="val 3842"/>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6C8E1C98-ABA6-BD63-B0C5-C6DB147E8390}"/>
              </a:ext>
            </a:extLst>
          </p:cNvPr>
          <p:cNvSpPr txBox="1"/>
          <p:nvPr/>
        </p:nvSpPr>
        <p:spPr>
          <a:xfrm>
            <a:off x="7892742" y="2443852"/>
            <a:ext cx="2749471" cy="246221"/>
          </a:xfrm>
          <a:prstGeom prst="rect">
            <a:avLst/>
          </a:prstGeom>
          <a:noFill/>
        </p:spPr>
        <p:txBody>
          <a:bodyPr wrap="none" rtlCol="0">
            <a:spAutoFit/>
          </a:bodyPr>
          <a:lstStyle/>
          <a:p>
            <a:r>
              <a:rPr kumimoji="1" lang="ja-JP" altLang="en-US" sz="1000" b="1" u="sng" dirty="0">
                <a:latin typeface="HG丸ｺﾞｼｯｸM-PRO" panose="020F0600000000000000" pitchFamily="50" charset="-128"/>
                <a:ea typeface="HG丸ｺﾞｼｯｸM-PRO" panose="020F0600000000000000" pitchFamily="50" charset="-128"/>
              </a:rPr>
              <a:t>すぐに始められるラポール形成のテクニック</a:t>
            </a:r>
          </a:p>
        </p:txBody>
      </p:sp>
      <p:pic>
        <p:nvPicPr>
          <p:cNvPr id="43" name="図 42">
            <a:extLst>
              <a:ext uri="{FF2B5EF4-FFF2-40B4-BE49-F238E27FC236}">
                <a16:creationId xmlns:a16="http://schemas.microsoft.com/office/drawing/2014/main" id="{A9154D1C-D8F3-BEC4-18AB-A3814CAEC6B4}"/>
              </a:ext>
            </a:extLst>
          </p:cNvPr>
          <p:cNvPicPr>
            <a:picLocks noChangeAspect="1"/>
          </p:cNvPicPr>
          <p:nvPr/>
        </p:nvPicPr>
        <p:blipFill rotWithShape="1">
          <a:blip r:embed="rId5">
            <a:extLst>
              <a:ext uri="{28A0092B-C50C-407E-A947-70E740481C1C}">
                <a14:useLocalDpi xmlns:a14="http://schemas.microsoft.com/office/drawing/2010/main" val="0"/>
              </a:ext>
            </a:extLst>
          </a:blip>
          <a:srcRect t="23989" r="12234" b="48965"/>
          <a:stretch/>
        </p:blipFill>
        <p:spPr>
          <a:xfrm>
            <a:off x="8161661" y="5332717"/>
            <a:ext cx="1703104" cy="540000"/>
          </a:xfrm>
          <a:prstGeom prst="rect">
            <a:avLst/>
          </a:prstGeom>
        </p:spPr>
      </p:pic>
      <p:sp>
        <p:nvSpPr>
          <p:cNvPr id="45" name="テキスト ボックス 44">
            <a:extLst>
              <a:ext uri="{FF2B5EF4-FFF2-40B4-BE49-F238E27FC236}">
                <a16:creationId xmlns:a16="http://schemas.microsoft.com/office/drawing/2014/main" id="{A063D716-3BF6-24A5-8672-F25EEB81892E}"/>
              </a:ext>
            </a:extLst>
          </p:cNvPr>
          <p:cNvSpPr txBox="1"/>
          <p:nvPr/>
        </p:nvSpPr>
        <p:spPr>
          <a:xfrm>
            <a:off x="7962210" y="5363681"/>
            <a:ext cx="2182335" cy="369332"/>
          </a:xfrm>
          <a:prstGeom prst="rect">
            <a:avLst/>
          </a:prstGeom>
          <a:noFill/>
        </p:spPr>
        <p:txBody>
          <a:bodyPr wrap="square">
            <a:spAutoFit/>
          </a:bodyPr>
          <a:lstStyle/>
          <a:p>
            <a:pPr algn="ctr"/>
            <a:r>
              <a:rPr kumimoji="1" lang="ja-JP" altLang="en-US" b="1" dirty="0">
                <a:latin typeface="HGS創英角ﾎﾟｯﾌﾟ体" panose="040B0A00000000000000" pitchFamily="50" charset="-128"/>
                <a:ea typeface="HGS創英角ﾎﾟｯﾌﾟ体" panose="040B0A00000000000000" pitchFamily="50" charset="-128"/>
              </a:rPr>
              <a:t>編集後記</a:t>
            </a:r>
            <a:endParaRPr kumimoji="1" lang="en-US" altLang="ja-JP" b="1" dirty="0">
              <a:latin typeface="HGS創英角ﾎﾟｯﾌﾟ体" panose="040B0A00000000000000" pitchFamily="50" charset="-128"/>
              <a:ea typeface="HGS創英角ﾎﾟｯﾌﾟ体" panose="040B0A00000000000000" pitchFamily="50" charset="-128"/>
            </a:endParaRPr>
          </a:p>
        </p:txBody>
      </p:sp>
      <p:sp>
        <p:nvSpPr>
          <p:cNvPr id="47" name="正方形/長方形 46">
            <a:extLst>
              <a:ext uri="{FF2B5EF4-FFF2-40B4-BE49-F238E27FC236}">
                <a16:creationId xmlns:a16="http://schemas.microsoft.com/office/drawing/2014/main" id="{FB304CAF-BB73-B692-C09D-A76A176A0C78}"/>
              </a:ext>
            </a:extLst>
          </p:cNvPr>
          <p:cNvSpPr/>
          <p:nvPr/>
        </p:nvSpPr>
        <p:spPr>
          <a:xfrm>
            <a:off x="6355912" y="5792736"/>
            <a:ext cx="6096000" cy="2939716"/>
          </a:xfrm>
          <a:prstGeom prst="rect">
            <a:avLst/>
          </a:prstGeom>
        </p:spPr>
        <p:txBody>
          <a:bodyPr>
            <a:spAutoFit/>
          </a:bodyPr>
          <a:lstStyle/>
          <a:p>
            <a:pPr fontAlgn="base">
              <a:lnSpc>
                <a:spcPts val="1500"/>
              </a:lnSpc>
            </a:pPr>
            <a:r>
              <a:rPr lang="ja-JP" altLang="en-US" sz="900" dirty="0">
                <a:solidFill>
                  <a:srgbClr val="000000"/>
                </a:solidFill>
                <a:latin typeface="Meiryo UI" panose="020B0604030504040204" pitchFamily="50" charset="-128"/>
                <a:ea typeface="HG丸ｺﾞｼｯｸM-PRO" panose="020F0600000000000000" pitchFamily="50" charset="-128"/>
              </a:rPr>
              <a:t>すこし秋めいてきた</a:t>
            </a:r>
            <a:r>
              <a:rPr lang="ja-JP" altLang="ja-JP" sz="900" dirty="0">
                <a:solidFill>
                  <a:srgbClr val="000000"/>
                </a:solidFill>
                <a:latin typeface="Meiryo UI" panose="020B0604030504040204" pitchFamily="50" charset="-128"/>
                <a:ea typeface="HG丸ｺﾞｼｯｸM-PRO" panose="020F0600000000000000" pitchFamily="50" charset="-128"/>
              </a:rPr>
              <a:t>日々を皆様はいかがお過ごしでしょうか。</a:t>
            </a:r>
            <a:r>
              <a:rPr lang="en-US" altLang="ja-JP" sz="900" dirty="0">
                <a:solidFill>
                  <a:srgbClr val="000000"/>
                </a:solidFill>
                <a:latin typeface="HG丸ｺﾞｼｯｸM-PRO" panose="020F0600000000000000" pitchFamily="50" charset="-128"/>
                <a:ea typeface="Meiryo UI" panose="020B0604030504040204" pitchFamily="50" charset="-128"/>
              </a:rPr>
              <a:t>​</a:t>
            </a:r>
          </a:p>
          <a:p>
            <a:pPr fontAlgn="base">
              <a:lnSpc>
                <a:spcPts val="1500"/>
              </a:lnSpc>
            </a:pPr>
            <a:r>
              <a:rPr lang="ja-JP" altLang="en-US" sz="900" dirty="0">
                <a:solidFill>
                  <a:srgbClr val="000000"/>
                </a:solidFill>
                <a:latin typeface="Meiryo UI" panose="020B0604030504040204" pitchFamily="50" charset="-128"/>
                <a:ea typeface="HG丸ｺﾞｼｯｸM-PRO" panose="020F0600000000000000" pitchFamily="50" charset="-128"/>
              </a:rPr>
              <a:t>今回も</a:t>
            </a:r>
            <a:r>
              <a:rPr lang="ja-JP" altLang="ja-JP" sz="900" dirty="0">
                <a:solidFill>
                  <a:srgbClr val="000000"/>
                </a:solidFill>
                <a:latin typeface="Meiryo UI" panose="020B0604030504040204" pitchFamily="50" charset="-128"/>
                <a:ea typeface="HG丸ｺﾞｼｯｸM-PRO" panose="020F0600000000000000" pitchFamily="50" charset="-128"/>
              </a:rPr>
              <a:t>「置き薬みらいレター</a:t>
            </a:r>
            <a:r>
              <a:rPr lang="en-US" altLang="ja-JP" sz="900" dirty="0">
                <a:solidFill>
                  <a:srgbClr val="000000"/>
                </a:solidFill>
                <a:latin typeface="HG丸ｺﾞｼｯｸM-PRO" panose="020F0600000000000000" pitchFamily="50" charset="-128"/>
                <a:ea typeface="Meiryo UI" panose="020B0604030504040204" pitchFamily="50" charset="-128"/>
              </a:rPr>
              <a:t>vol.</a:t>
            </a:r>
            <a:r>
              <a:rPr lang="ja-JP" altLang="en-US" sz="900" dirty="0">
                <a:solidFill>
                  <a:srgbClr val="000000"/>
                </a:solidFill>
                <a:latin typeface="HG丸ｺﾞｼｯｸM-PRO" panose="020F0600000000000000" pitchFamily="50" charset="-128"/>
                <a:ea typeface="Meiryo UI" panose="020B0604030504040204" pitchFamily="50" charset="-128"/>
              </a:rPr>
              <a:t>７</a:t>
            </a:r>
            <a:r>
              <a:rPr lang="ja-JP" altLang="ja-JP" sz="900" dirty="0">
                <a:solidFill>
                  <a:srgbClr val="000000"/>
                </a:solidFill>
                <a:latin typeface="Meiryo UI" panose="020B0604030504040204" pitchFamily="50" charset="-128"/>
                <a:ea typeface="HG丸ｺﾞｼｯｸM-PRO" panose="020F0600000000000000" pitchFamily="50" charset="-128"/>
              </a:rPr>
              <a:t>」を最後までお読みいただきありがとうございました。</a:t>
            </a:r>
            <a:r>
              <a:rPr lang="en-US" altLang="ja-JP" sz="900" dirty="0">
                <a:solidFill>
                  <a:srgbClr val="000000"/>
                </a:solidFill>
                <a:latin typeface="HG丸ｺﾞｼｯｸM-PRO" panose="020F0600000000000000" pitchFamily="50" charset="-128"/>
                <a:ea typeface="Meiryo UI" panose="020B0604030504040204" pitchFamily="50" charset="-128"/>
              </a:rPr>
              <a:t>​</a:t>
            </a:r>
            <a:endParaRPr lang="en-US" altLang="ja-JP" sz="900" dirty="0">
              <a:solidFill>
                <a:srgbClr val="000000"/>
              </a:solidFill>
              <a:latin typeface="Meiryo UI" panose="020B0604030504040204" pitchFamily="50" charset="-128"/>
              <a:ea typeface="HG丸ｺﾞｼｯｸM-PRO" panose="020F0600000000000000" pitchFamily="50" charset="-128"/>
            </a:endParaRPr>
          </a:p>
          <a:p>
            <a:pPr fontAlgn="base">
              <a:lnSpc>
                <a:spcPts val="700"/>
              </a:lnSpc>
            </a:pPr>
            <a:endParaRPr lang="en-US" altLang="ja-JP" sz="900" dirty="0">
              <a:solidFill>
                <a:srgbClr val="000000"/>
              </a:solidFill>
              <a:latin typeface="Meiryo UI" panose="020B0604030504040204" pitchFamily="50" charset="-128"/>
              <a:ea typeface="HG丸ｺﾞｼｯｸM-PRO" panose="020F0600000000000000" pitchFamily="50" charset="-128"/>
            </a:endParaRPr>
          </a:p>
          <a:p>
            <a:pPr fontAlgn="base">
              <a:lnSpc>
                <a:spcPts val="1500"/>
              </a:lnSpc>
            </a:pPr>
            <a:r>
              <a:rPr lang="ja-JP" altLang="en-US" sz="900" dirty="0">
                <a:solidFill>
                  <a:srgbClr val="000000"/>
                </a:solidFill>
                <a:latin typeface="Meiryo UI" panose="020B0604030504040204" pitchFamily="50" charset="-128"/>
                <a:ea typeface="HG丸ｺﾞｼｯｸM-PRO" panose="020F0600000000000000" pitchFamily="50" charset="-128"/>
              </a:rPr>
              <a:t>突然ですが</a:t>
            </a:r>
            <a:r>
              <a:rPr lang="ja-JP" altLang="ja-JP" sz="900" dirty="0">
                <a:solidFill>
                  <a:srgbClr val="000000"/>
                </a:solidFill>
                <a:latin typeface="Meiryo UI" panose="020B0604030504040204" pitchFamily="50" charset="-128"/>
                <a:ea typeface="HG丸ｺﾞｼｯｸM-PRO" panose="020F0600000000000000" pitchFamily="50" charset="-128"/>
              </a:rPr>
              <a:t>先日、</a:t>
            </a:r>
            <a:r>
              <a:rPr lang="ja-JP" altLang="en-US" sz="900" dirty="0">
                <a:solidFill>
                  <a:srgbClr val="000000"/>
                </a:solidFill>
                <a:latin typeface="Meiryo UI" panose="020B0604030504040204" pitchFamily="50" charset="-128"/>
                <a:ea typeface="HG丸ｺﾞｼｯｸM-PRO" panose="020F0600000000000000" pitchFamily="50" charset="-128"/>
              </a:rPr>
              <a:t>来年</a:t>
            </a:r>
            <a:r>
              <a:rPr lang="en-US" altLang="ja-JP" sz="900" dirty="0">
                <a:solidFill>
                  <a:srgbClr val="000000"/>
                </a:solidFill>
                <a:latin typeface="Meiryo UI" panose="020B0604030504040204" pitchFamily="50" charset="-128"/>
                <a:ea typeface="HG丸ｺﾞｼｯｸM-PRO" panose="020F0600000000000000" pitchFamily="50" charset="-128"/>
              </a:rPr>
              <a:t>2</a:t>
            </a:r>
            <a:r>
              <a:rPr lang="ja-JP" altLang="en-US" sz="900" dirty="0">
                <a:solidFill>
                  <a:srgbClr val="000000"/>
                </a:solidFill>
                <a:latin typeface="Meiryo UI" panose="020B0604030504040204" pitchFamily="50" charset="-128"/>
                <a:ea typeface="HG丸ｺﾞｼｯｸM-PRO" panose="020F0600000000000000" pitchFamily="50" charset="-128"/>
              </a:rPr>
              <a:t>月に開催予定の北九州マラソン</a:t>
            </a:r>
            <a:r>
              <a:rPr lang="en-US" altLang="ja-JP" sz="900" dirty="0">
                <a:solidFill>
                  <a:srgbClr val="000000"/>
                </a:solidFill>
                <a:latin typeface="Meiryo UI" panose="020B0604030504040204" pitchFamily="50" charset="-128"/>
                <a:ea typeface="HG丸ｺﾞｼｯｸM-PRO" panose="020F0600000000000000" pitchFamily="50" charset="-128"/>
              </a:rPr>
              <a:t>2023</a:t>
            </a:r>
            <a:r>
              <a:rPr lang="ja-JP" altLang="en-US" sz="900" dirty="0">
                <a:solidFill>
                  <a:srgbClr val="000000"/>
                </a:solidFill>
                <a:latin typeface="Meiryo UI" panose="020B0604030504040204" pitchFamily="50" charset="-128"/>
                <a:ea typeface="HG丸ｺﾞｼｯｸM-PRO" panose="020F0600000000000000" pitchFamily="50" charset="-128"/>
              </a:rPr>
              <a:t>年にエントリーしました。</a:t>
            </a:r>
            <a:endParaRPr lang="en-US" altLang="ja-JP" sz="900" dirty="0">
              <a:solidFill>
                <a:srgbClr val="000000"/>
              </a:solidFill>
              <a:latin typeface="Meiryo UI" panose="020B0604030504040204" pitchFamily="50" charset="-128"/>
              <a:ea typeface="HG丸ｺﾞｼｯｸM-PRO" panose="020F0600000000000000" pitchFamily="50" charset="-128"/>
            </a:endParaRPr>
          </a:p>
          <a:p>
            <a:pPr fontAlgn="base">
              <a:lnSpc>
                <a:spcPts val="1500"/>
              </a:lnSpc>
            </a:pPr>
            <a:r>
              <a:rPr lang="ja-JP" altLang="en-US" sz="900" dirty="0">
                <a:solidFill>
                  <a:srgbClr val="000000"/>
                </a:solidFill>
                <a:latin typeface="Meiryo UI" panose="020B0604030504040204" pitchFamily="50" charset="-128"/>
                <a:ea typeface="HG丸ｺﾞｼｯｸM-PRO" panose="020F0600000000000000" pitchFamily="50" charset="-128"/>
              </a:rPr>
              <a:t>新型コロナウイルスの影響で、もう</a:t>
            </a:r>
            <a:r>
              <a:rPr lang="en-US" altLang="ja-JP" sz="900" dirty="0">
                <a:solidFill>
                  <a:srgbClr val="000000"/>
                </a:solidFill>
                <a:latin typeface="Meiryo UI" panose="020B0604030504040204" pitchFamily="50" charset="-128"/>
                <a:ea typeface="HG丸ｺﾞｼｯｸM-PRO" panose="020F0600000000000000" pitchFamily="50" charset="-128"/>
              </a:rPr>
              <a:t>3</a:t>
            </a:r>
            <a:r>
              <a:rPr lang="ja-JP" altLang="en-US" sz="900" dirty="0">
                <a:solidFill>
                  <a:srgbClr val="000000"/>
                </a:solidFill>
                <a:latin typeface="Meiryo UI" panose="020B0604030504040204" pitchFamily="50" charset="-128"/>
                <a:ea typeface="HG丸ｺﾞｼｯｸM-PRO" panose="020F0600000000000000" pitchFamily="50" charset="-128"/>
              </a:rPr>
              <a:t>年間もおあずけ状態。</a:t>
            </a:r>
            <a:endParaRPr lang="en-US" altLang="ja-JP" sz="900" dirty="0">
              <a:solidFill>
                <a:srgbClr val="000000"/>
              </a:solidFill>
              <a:latin typeface="Meiryo UI" panose="020B0604030504040204" pitchFamily="50" charset="-128"/>
              <a:ea typeface="HG丸ｺﾞｼｯｸM-PRO" panose="020F0600000000000000" pitchFamily="50" charset="-128"/>
            </a:endParaRPr>
          </a:p>
          <a:p>
            <a:pPr fontAlgn="base">
              <a:lnSpc>
                <a:spcPts val="1500"/>
              </a:lnSpc>
            </a:pPr>
            <a:r>
              <a:rPr lang="ja-JP" altLang="en-US" sz="900" dirty="0">
                <a:solidFill>
                  <a:srgbClr val="000000"/>
                </a:solidFill>
                <a:latin typeface="Meiryo UI" panose="020B0604030504040204" pitchFamily="50" charset="-128"/>
                <a:ea typeface="HG丸ｺﾞｼｯｸM-PRO" panose="020F0600000000000000" pitchFamily="50" charset="-128"/>
              </a:rPr>
              <a:t>来年こそは開催できるようコロナの終息を心から願うばかりです。</a:t>
            </a:r>
            <a:endParaRPr lang="en-US" altLang="ja-JP" sz="900" dirty="0">
              <a:solidFill>
                <a:srgbClr val="000000"/>
              </a:solidFill>
              <a:latin typeface="Meiryo UI" panose="020B0604030504040204" pitchFamily="50" charset="-128"/>
              <a:ea typeface="HG丸ｺﾞｼｯｸM-PRO" panose="020F0600000000000000" pitchFamily="50" charset="-128"/>
            </a:endParaRPr>
          </a:p>
          <a:p>
            <a:pPr fontAlgn="base">
              <a:lnSpc>
                <a:spcPts val="700"/>
              </a:lnSpc>
            </a:pPr>
            <a:endParaRPr lang="en-US" altLang="ja-JP" sz="900" dirty="0">
              <a:solidFill>
                <a:srgbClr val="000000"/>
              </a:solidFill>
              <a:latin typeface="Meiryo UI" panose="020B0604030504040204" pitchFamily="50" charset="-128"/>
              <a:ea typeface="HG丸ｺﾞｼｯｸM-PRO" panose="020F0600000000000000" pitchFamily="50" charset="-128"/>
            </a:endParaRPr>
          </a:p>
          <a:p>
            <a:pPr fontAlgn="base">
              <a:lnSpc>
                <a:spcPts val="1500"/>
              </a:lnSpc>
            </a:pPr>
            <a:r>
              <a:rPr lang="ja-JP" altLang="en-US" sz="900" dirty="0">
                <a:solidFill>
                  <a:srgbClr val="000000"/>
                </a:solidFill>
                <a:latin typeface="Meiryo UI" panose="020B0604030504040204" pitchFamily="50" charset="-128"/>
                <a:ea typeface="HG丸ｺﾞｼｯｸM-PRO" panose="020F0600000000000000" pitchFamily="50" charset="-128"/>
              </a:rPr>
              <a:t>ところで、エントリー完了画面のスマホを片手に開催祈願の舞を舞っていると、</a:t>
            </a:r>
            <a:endParaRPr lang="en-US" altLang="ja-JP" sz="900" dirty="0">
              <a:solidFill>
                <a:srgbClr val="000000"/>
              </a:solidFill>
              <a:latin typeface="Meiryo UI" panose="020B0604030504040204" pitchFamily="50" charset="-128"/>
              <a:ea typeface="HG丸ｺﾞｼｯｸM-PRO" panose="020F0600000000000000" pitchFamily="50" charset="-128"/>
            </a:endParaRPr>
          </a:p>
          <a:p>
            <a:pPr fontAlgn="base">
              <a:lnSpc>
                <a:spcPts val="1500"/>
              </a:lnSpc>
            </a:pPr>
            <a:r>
              <a:rPr lang="en-US" altLang="ja-JP" sz="900" dirty="0">
                <a:solidFill>
                  <a:srgbClr val="000000"/>
                </a:solidFill>
                <a:latin typeface="Meiryo UI" panose="020B0604030504040204" pitchFamily="50" charset="-128"/>
                <a:ea typeface="HG丸ｺﾞｼｯｸM-PRO" panose="020F0600000000000000" pitchFamily="50" charset="-128"/>
              </a:rPr>
              <a:t>3</a:t>
            </a:r>
            <a:r>
              <a:rPr lang="ja-JP" altLang="en-US" sz="900" dirty="0">
                <a:solidFill>
                  <a:srgbClr val="000000"/>
                </a:solidFill>
                <a:latin typeface="Meiryo UI" panose="020B0604030504040204" pitchFamily="50" charset="-128"/>
                <a:ea typeface="HG丸ｺﾞｼｯｸM-PRO" panose="020F0600000000000000" pitchFamily="50" charset="-128"/>
              </a:rPr>
              <a:t>歳の娘が近寄ってきて一言、</a:t>
            </a:r>
            <a:endParaRPr lang="en-US" altLang="ja-JP" sz="900" dirty="0">
              <a:solidFill>
                <a:srgbClr val="000000"/>
              </a:solidFill>
              <a:latin typeface="Meiryo UI" panose="020B0604030504040204" pitchFamily="50" charset="-128"/>
              <a:ea typeface="HG丸ｺﾞｼｯｸM-PRO" panose="020F0600000000000000" pitchFamily="50" charset="-128"/>
            </a:endParaRPr>
          </a:p>
          <a:p>
            <a:pPr fontAlgn="base">
              <a:lnSpc>
                <a:spcPts val="1500"/>
              </a:lnSpc>
            </a:pPr>
            <a:r>
              <a:rPr lang="ja-JP" altLang="en-US" sz="900" dirty="0">
                <a:solidFill>
                  <a:srgbClr val="000000"/>
                </a:solidFill>
                <a:latin typeface="Meiryo UI" panose="020B0604030504040204" pitchFamily="50" charset="-128"/>
                <a:ea typeface="HG丸ｺﾞｼｯｸM-PRO" panose="020F0600000000000000" pitchFamily="50" charset="-128"/>
              </a:rPr>
              <a:t>　娘「ねえねえ、パパはどうして走ると？」</a:t>
            </a:r>
            <a:endParaRPr lang="en-US" altLang="ja-JP" sz="900" dirty="0">
              <a:solidFill>
                <a:srgbClr val="000000"/>
              </a:solidFill>
              <a:latin typeface="Meiryo UI" panose="020B0604030504040204" pitchFamily="50" charset="-128"/>
              <a:ea typeface="HG丸ｺﾞｼｯｸM-PRO" panose="020F0600000000000000" pitchFamily="50" charset="-128"/>
            </a:endParaRPr>
          </a:p>
          <a:p>
            <a:pPr fontAlgn="base">
              <a:lnSpc>
                <a:spcPts val="1500"/>
              </a:lnSpc>
            </a:pPr>
            <a:r>
              <a:rPr lang="ja-JP" altLang="en-US" sz="900" dirty="0">
                <a:solidFill>
                  <a:srgbClr val="000000"/>
                </a:solidFill>
                <a:latin typeface="Meiryo UI" panose="020B0604030504040204" pitchFamily="50" charset="-128"/>
                <a:ea typeface="HG丸ｺﾞｼｯｸM-PRO" panose="020F0600000000000000" pitchFamily="50" charset="-128"/>
              </a:rPr>
              <a:t>　私（え？どうしてって言われても・・・）「は、走ると気持ちがいいからだよ。」</a:t>
            </a:r>
            <a:endParaRPr lang="en-US" altLang="ja-JP" sz="900" dirty="0">
              <a:solidFill>
                <a:srgbClr val="000000"/>
              </a:solidFill>
              <a:latin typeface="Meiryo UI" panose="020B0604030504040204" pitchFamily="50" charset="-128"/>
              <a:ea typeface="HG丸ｺﾞｼｯｸM-PRO" panose="020F0600000000000000" pitchFamily="50" charset="-128"/>
            </a:endParaRPr>
          </a:p>
          <a:p>
            <a:pPr fontAlgn="base">
              <a:lnSpc>
                <a:spcPts val="1500"/>
              </a:lnSpc>
            </a:pPr>
            <a:endParaRPr lang="en-US" altLang="ja-JP" sz="900" dirty="0">
              <a:solidFill>
                <a:srgbClr val="000000"/>
              </a:solidFill>
              <a:latin typeface="Meiryo UI" panose="020B0604030504040204" pitchFamily="50" charset="-128"/>
              <a:ea typeface="HG丸ｺﾞｼｯｸM-PRO" panose="020F0600000000000000" pitchFamily="50" charset="-128"/>
            </a:endParaRPr>
          </a:p>
          <a:p>
            <a:pPr fontAlgn="base">
              <a:lnSpc>
                <a:spcPts val="700"/>
              </a:lnSpc>
            </a:pPr>
            <a:r>
              <a:rPr lang="ja-JP" altLang="en-US" sz="900" dirty="0">
                <a:solidFill>
                  <a:srgbClr val="000000"/>
                </a:solidFill>
                <a:latin typeface="Meiryo UI" panose="020B0604030504040204" pitchFamily="50" charset="-128"/>
                <a:ea typeface="HG丸ｺﾞｼｯｸM-PRO" panose="020F0600000000000000" pitchFamily="50" charset="-128"/>
              </a:rPr>
              <a:t>とっさに答えたものの、自分の中で走る理由がハッキリしていないことに気付かされました。</a:t>
            </a:r>
            <a:endParaRPr lang="en-US" altLang="ja-JP" sz="900" dirty="0">
              <a:solidFill>
                <a:srgbClr val="000000"/>
              </a:solidFill>
              <a:latin typeface="Meiryo UI" panose="020B0604030504040204" pitchFamily="50" charset="-128"/>
              <a:ea typeface="HG丸ｺﾞｼｯｸM-PRO" panose="020F0600000000000000" pitchFamily="50" charset="-128"/>
            </a:endParaRPr>
          </a:p>
          <a:p>
            <a:pPr fontAlgn="base">
              <a:lnSpc>
                <a:spcPts val="1500"/>
              </a:lnSpc>
            </a:pPr>
            <a:r>
              <a:rPr lang="ja-JP" altLang="en-US" sz="900" dirty="0">
                <a:solidFill>
                  <a:srgbClr val="000000"/>
                </a:solidFill>
                <a:latin typeface="Meiryo UI" panose="020B0604030504040204" pitchFamily="50" charset="-128"/>
                <a:ea typeface="HG丸ｺﾞｼｯｸM-PRO" panose="020F0600000000000000" pitchFamily="50" charset="-128"/>
              </a:rPr>
              <a:t>それは「何のため」にやっているのか、目的をあいまいなまま続けていることが結構ありそうです。</a:t>
            </a:r>
            <a:endParaRPr lang="en-US" altLang="ja-JP" sz="900" dirty="0">
              <a:solidFill>
                <a:srgbClr val="000000"/>
              </a:solidFill>
              <a:latin typeface="Meiryo UI" panose="020B0604030504040204" pitchFamily="50" charset="-128"/>
              <a:ea typeface="HG丸ｺﾞｼｯｸM-PRO" panose="020F0600000000000000" pitchFamily="50" charset="-128"/>
            </a:endParaRPr>
          </a:p>
          <a:p>
            <a:pPr fontAlgn="base">
              <a:lnSpc>
                <a:spcPts val="1500"/>
              </a:lnSpc>
            </a:pPr>
            <a:r>
              <a:rPr lang="ja-JP" altLang="en-US" sz="900" dirty="0">
                <a:solidFill>
                  <a:srgbClr val="000000"/>
                </a:solidFill>
                <a:latin typeface="Meiryo UI" panose="020B0604030504040204" pitchFamily="50" charset="-128"/>
                <a:ea typeface="HG丸ｺﾞｼｯｸM-PRO" panose="020F0600000000000000" pitchFamily="50" charset="-128"/>
              </a:rPr>
              <a:t>　</a:t>
            </a:r>
            <a:endParaRPr lang="en-US" altLang="ja-JP" sz="900" dirty="0">
              <a:solidFill>
                <a:srgbClr val="000000"/>
              </a:solidFill>
              <a:latin typeface="Meiryo UI" panose="020B0604030504040204" pitchFamily="50" charset="-128"/>
              <a:ea typeface="HG丸ｺﾞｼｯｸM-PRO" panose="020F0600000000000000" pitchFamily="50" charset="-128"/>
            </a:endParaRPr>
          </a:p>
          <a:p>
            <a:pPr fontAlgn="base">
              <a:lnSpc>
                <a:spcPts val="1500"/>
              </a:lnSpc>
            </a:pPr>
            <a:endParaRPr lang="en-US" altLang="ja-JP" sz="900" b="0" i="0" dirty="0">
              <a:solidFill>
                <a:srgbClr val="000000"/>
              </a:solidFill>
              <a:effectLst/>
              <a:latin typeface="Meiryo UI" panose="020B0604030504040204" pitchFamily="50" charset="-128"/>
              <a:ea typeface="Meiryo UI" panose="020B0604030504040204" pitchFamily="50" charset="-128"/>
            </a:endParaRPr>
          </a:p>
        </p:txBody>
      </p:sp>
      <p:pic>
        <p:nvPicPr>
          <p:cNvPr id="49" name="図 48">
            <a:extLst>
              <a:ext uri="{FF2B5EF4-FFF2-40B4-BE49-F238E27FC236}">
                <a16:creationId xmlns:a16="http://schemas.microsoft.com/office/drawing/2014/main" id="{164C0611-E7EC-7035-B55B-F51AF2D66B5C}"/>
              </a:ext>
            </a:extLst>
          </p:cNvPr>
          <p:cNvPicPr>
            <a:picLocks noChangeAspect="1"/>
          </p:cNvPicPr>
          <p:nvPr/>
        </p:nvPicPr>
        <p:blipFill>
          <a:blip r:embed="rId7"/>
          <a:stretch>
            <a:fillRect/>
          </a:stretch>
        </p:blipFill>
        <p:spPr>
          <a:xfrm>
            <a:off x="11157217" y="6643229"/>
            <a:ext cx="607746" cy="1127933"/>
          </a:xfrm>
          <a:prstGeom prst="rect">
            <a:avLst/>
          </a:prstGeom>
        </p:spPr>
      </p:pic>
      <p:sp>
        <p:nvSpPr>
          <p:cNvPr id="51" name="テキスト ボックス 50">
            <a:extLst>
              <a:ext uri="{FF2B5EF4-FFF2-40B4-BE49-F238E27FC236}">
                <a16:creationId xmlns:a16="http://schemas.microsoft.com/office/drawing/2014/main" id="{3EDEF30D-2C1A-F582-3E34-65C7DB750C79}"/>
              </a:ext>
            </a:extLst>
          </p:cNvPr>
          <p:cNvSpPr txBox="1"/>
          <p:nvPr/>
        </p:nvSpPr>
        <p:spPr>
          <a:xfrm>
            <a:off x="11260951" y="7771162"/>
            <a:ext cx="389850"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笹田</a:t>
            </a:r>
          </a:p>
        </p:txBody>
      </p:sp>
      <p:sp>
        <p:nvSpPr>
          <p:cNvPr id="53" name="四角形: 角を丸くする 52">
            <a:extLst>
              <a:ext uri="{FF2B5EF4-FFF2-40B4-BE49-F238E27FC236}">
                <a16:creationId xmlns:a16="http://schemas.microsoft.com/office/drawing/2014/main" id="{3591F9B3-67C4-07C2-1636-378EF3749D02}"/>
              </a:ext>
            </a:extLst>
          </p:cNvPr>
          <p:cNvSpPr/>
          <p:nvPr/>
        </p:nvSpPr>
        <p:spPr>
          <a:xfrm>
            <a:off x="6314731" y="5303958"/>
            <a:ext cx="5650992" cy="3025952"/>
          </a:xfrm>
          <a:prstGeom prst="roundRect">
            <a:avLst>
              <a:gd name="adj" fmla="val 3842"/>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427B576F-9B61-43BB-EEB6-525B70BC4ACD}"/>
              </a:ext>
            </a:extLst>
          </p:cNvPr>
          <p:cNvSpPr/>
          <p:nvPr/>
        </p:nvSpPr>
        <p:spPr>
          <a:xfrm>
            <a:off x="192339" y="127860"/>
            <a:ext cx="5643751" cy="8278368"/>
          </a:xfrm>
          <a:prstGeom prst="roundRect">
            <a:avLst>
              <a:gd name="adj" fmla="val 3842"/>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descr="時計台のある建物のcg&#10;&#10;低い精度で自動的に生成された説明">
            <a:extLst>
              <a:ext uri="{FF2B5EF4-FFF2-40B4-BE49-F238E27FC236}">
                <a16:creationId xmlns:a16="http://schemas.microsoft.com/office/drawing/2014/main" id="{3F5544BB-E46B-0C58-13CD-9A2E5CD6F2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549" y="859414"/>
            <a:ext cx="2112154" cy="1418381"/>
          </a:xfrm>
          <a:prstGeom prst="rect">
            <a:avLst/>
          </a:prstGeom>
        </p:spPr>
      </p:pic>
      <p:sp>
        <p:nvSpPr>
          <p:cNvPr id="61" name="テキスト ボックス 60">
            <a:extLst>
              <a:ext uri="{FF2B5EF4-FFF2-40B4-BE49-F238E27FC236}">
                <a16:creationId xmlns:a16="http://schemas.microsoft.com/office/drawing/2014/main" id="{F8965FBB-4A91-7B17-592C-670707639F5F}"/>
              </a:ext>
            </a:extLst>
          </p:cNvPr>
          <p:cNvSpPr txBox="1"/>
          <p:nvPr/>
        </p:nvSpPr>
        <p:spPr>
          <a:xfrm>
            <a:off x="2508650" y="814260"/>
            <a:ext cx="3108648" cy="1338828"/>
          </a:xfrm>
          <a:prstGeom prst="rect">
            <a:avLst/>
          </a:prstGeom>
          <a:noFill/>
        </p:spPr>
        <p:txBody>
          <a:bodyPr wrap="square" rtlCol="0">
            <a:spAutoFit/>
          </a:bodyPr>
          <a:lstStyle/>
          <a:p>
            <a:r>
              <a:rPr lang="ja-JP"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今回訪問させていただいたのは、</a:t>
            </a:r>
            <a:r>
              <a:rPr lang="en-US"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Vo</a:t>
            </a:r>
            <a:r>
              <a:rPr lang="en-US" altLang="ja-JP" sz="900"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l.</a:t>
            </a:r>
            <a:r>
              <a:rPr lang="en-US"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lang="ja-JP"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でもご紹介した《坂田薬品株式会社》様です。</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熊本県・人吉本社と鹿児島県・霧島営業所をそれぞれ訪問してきました。</a:t>
            </a:r>
          </a:p>
          <a:p>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★今回の訪問目的</a:t>
            </a:r>
            <a:endPar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endPar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新しくご採用いただいた、関節商品の「プライムジョイントリラックス」研修会を実施するために、柴崎・二木の</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名でお伺いしました。</a:t>
            </a:r>
          </a:p>
        </p:txBody>
      </p:sp>
      <p:sp>
        <p:nvSpPr>
          <p:cNvPr id="62" name="テキスト ボックス 61">
            <a:extLst>
              <a:ext uri="{FF2B5EF4-FFF2-40B4-BE49-F238E27FC236}">
                <a16:creationId xmlns:a16="http://schemas.microsoft.com/office/drawing/2014/main" id="{FB6A54B9-0AB4-1805-D562-1373061E689A}"/>
              </a:ext>
            </a:extLst>
          </p:cNvPr>
          <p:cNvSpPr txBox="1"/>
          <p:nvPr/>
        </p:nvSpPr>
        <p:spPr>
          <a:xfrm>
            <a:off x="326210" y="3003108"/>
            <a:ext cx="5213978" cy="1338828"/>
          </a:xfrm>
          <a:prstGeom prst="rect">
            <a:avLst/>
          </a:prstGeom>
          <a:noFill/>
        </p:spPr>
        <p:txBody>
          <a:bodyPr wrap="square" rtlCol="0">
            <a:spAutoFit/>
          </a:bodyPr>
          <a:lstStyle/>
          <a:p>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さて肝心な研修内容ですが、坂田薬品様ではみらいの会でもお話ししている「</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AIDA</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」の社内への浸透に積極的に取り組まれています。</a:t>
            </a:r>
            <a:endPar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endPar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AIDA</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を</a:t>
            </a:r>
            <a:r>
              <a:rPr lang="ja-JP" altLang="en-US"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私たち</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がご提案する理由は「</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軒でもお話しを聞いていただくお客様を増やすため」です。話が『できる先』ではなく『聞いていただく先』を増やすのは、そもそも話を聞いて貰えなければお客様の所で商品を買ってはいただけないからです。</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話を聴いてくれる</a:t>
            </a:r>
            <a:r>
              <a:rPr lang="en-US" altLang="ja-JP" sz="9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お客様を増やす事が皆さんの売上の安定に繋がります。</a:t>
            </a:r>
          </a:p>
          <a:p>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endParaRPr kumimoji="1" lang="ja-JP" altLang="en-US" sz="900" dirty="0"/>
          </a:p>
        </p:txBody>
      </p:sp>
      <p:sp>
        <p:nvSpPr>
          <p:cNvPr id="64" name="テキスト ボックス 63">
            <a:extLst>
              <a:ext uri="{FF2B5EF4-FFF2-40B4-BE49-F238E27FC236}">
                <a16:creationId xmlns:a16="http://schemas.microsoft.com/office/drawing/2014/main" id="{02F8FB3A-F7DB-D9E9-4EBC-1814DF21BEB9}"/>
              </a:ext>
            </a:extLst>
          </p:cNvPr>
          <p:cNvSpPr txBox="1"/>
          <p:nvPr/>
        </p:nvSpPr>
        <p:spPr>
          <a:xfrm>
            <a:off x="906561" y="2297209"/>
            <a:ext cx="761747" cy="230832"/>
          </a:xfrm>
          <a:prstGeom prst="rect">
            <a:avLst/>
          </a:prstGeom>
          <a:noFill/>
        </p:spPr>
        <p:txBody>
          <a:bodyPr wrap="non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上：熊本城</a:t>
            </a:r>
          </a:p>
        </p:txBody>
      </p:sp>
      <p:sp>
        <p:nvSpPr>
          <p:cNvPr id="66" name="テキスト ボックス 65">
            <a:extLst>
              <a:ext uri="{FF2B5EF4-FFF2-40B4-BE49-F238E27FC236}">
                <a16:creationId xmlns:a16="http://schemas.microsoft.com/office/drawing/2014/main" id="{F543FDA3-83F7-28D6-C57E-26F2FDEE00F5}"/>
              </a:ext>
            </a:extLst>
          </p:cNvPr>
          <p:cNvSpPr txBox="1"/>
          <p:nvPr/>
        </p:nvSpPr>
        <p:spPr>
          <a:xfrm>
            <a:off x="4232039" y="5617597"/>
            <a:ext cx="646331" cy="230832"/>
          </a:xfrm>
          <a:prstGeom prst="rect">
            <a:avLst/>
          </a:prstGeom>
          <a:noFill/>
        </p:spPr>
        <p:txBody>
          <a:bodyPr wrap="non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上：桜島</a:t>
            </a:r>
          </a:p>
        </p:txBody>
      </p:sp>
      <p:sp>
        <p:nvSpPr>
          <p:cNvPr id="67" name="テキスト ボックス 66">
            <a:extLst>
              <a:ext uri="{FF2B5EF4-FFF2-40B4-BE49-F238E27FC236}">
                <a16:creationId xmlns:a16="http://schemas.microsoft.com/office/drawing/2014/main" id="{A596C203-7F9A-A735-1CA2-C1432C91A2BF}"/>
              </a:ext>
            </a:extLst>
          </p:cNvPr>
          <p:cNvSpPr txBox="1"/>
          <p:nvPr/>
        </p:nvSpPr>
        <p:spPr>
          <a:xfrm>
            <a:off x="2508650" y="1967062"/>
            <a:ext cx="3031538" cy="1200329"/>
          </a:xfrm>
          <a:prstGeom prst="rect">
            <a:avLst/>
          </a:prstGeom>
          <a:noFill/>
        </p:spPr>
        <p:txBody>
          <a:bodyPr wrap="square" rtlCol="0">
            <a:spAutoFit/>
          </a:bodyPr>
          <a:lstStyle/>
          <a:p>
            <a:endPar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研修会は</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日間に分け熊本地区は人吉本社にて熊本営業所・八代営業所・本社の方々、鹿児島地区は霧島営業所にて鹿屋営業所・霧島営業所・種子島営業所</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(Zoom</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参加</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の方々にそれぞれお集まりいただき実施し、</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8/22</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～キャンペーンがスタートする事もあり皆さまの熱意を直接肌で感じる事ができました。</a:t>
            </a:r>
          </a:p>
          <a:p>
            <a:endParaRPr kumimoji="1" lang="ja-JP" altLang="en-US" sz="900" dirty="0"/>
          </a:p>
        </p:txBody>
      </p:sp>
      <p:pic>
        <p:nvPicPr>
          <p:cNvPr id="72" name="図 71" descr="壁に掛けられた絵&#10;&#10;低い精度で自動的に生成された説明">
            <a:extLst>
              <a:ext uri="{FF2B5EF4-FFF2-40B4-BE49-F238E27FC236}">
                <a16:creationId xmlns:a16="http://schemas.microsoft.com/office/drawing/2014/main" id="{9B1F6D81-A241-E4A0-9C4B-E4243364ED5E}"/>
              </a:ext>
            </a:extLst>
          </p:cNvPr>
          <p:cNvPicPr>
            <a:picLocks noChangeAspect="1"/>
          </p:cNvPicPr>
          <p:nvPr/>
        </p:nvPicPr>
        <p:blipFill>
          <a:blip r:embed="rId9">
            <a:alphaModFix amt="20000"/>
            <a:extLst>
              <a:ext uri="{28A0092B-C50C-407E-A947-70E740481C1C}">
                <a14:useLocalDpi xmlns:a14="http://schemas.microsoft.com/office/drawing/2010/main" val="0"/>
              </a:ext>
            </a:extLst>
          </a:blip>
          <a:stretch>
            <a:fillRect/>
          </a:stretch>
        </p:blipFill>
        <p:spPr>
          <a:xfrm>
            <a:off x="192193" y="4387371"/>
            <a:ext cx="5549198" cy="3950610"/>
          </a:xfrm>
          <a:prstGeom prst="rect">
            <a:avLst/>
          </a:prstGeom>
          <a:ln>
            <a:noFill/>
          </a:ln>
          <a:effectLst>
            <a:softEdge rad="112500"/>
          </a:effectLst>
        </p:spPr>
      </p:pic>
      <p:pic>
        <p:nvPicPr>
          <p:cNvPr id="69" name="図 68" descr="花の模様の絵&#10;&#10;低い精度で自動的に生成された説明">
            <a:extLst>
              <a:ext uri="{FF2B5EF4-FFF2-40B4-BE49-F238E27FC236}">
                <a16:creationId xmlns:a16="http://schemas.microsoft.com/office/drawing/2014/main" id="{C1EF4635-48B5-0403-016F-6A833D50520E}"/>
              </a:ext>
            </a:extLst>
          </p:cNvPr>
          <p:cNvPicPr>
            <a:picLocks noChangeAspect="1"/>
          </p:cNvPicPr>
          <p:nvPr/>
        </p:nvPicPr>
        <p:blipFill rotWithShape="1">
          <a:blip r:embed="rId10">
            <a:alphaModFix amt="70000"/>
            <a:extLst>
              <a:ext uri="{28A0092B-C50C-407E-A947-70E740481C1C}">
                <a14:useLocalDpi xmlns:a14="http://schemas.microsoft.com/office/drawing/2010/main" val="0"/>
              </a:ext>
            </a:extLst>
          </a:blip>
          <a:srcRect t="37508" b="35133"/>
          <a:stretch/>
        </p:blipFill>
        <p:spPr>
          <a:xfrm>
            <a:off x="343326" y="2584495"/>
            <a:ext cx="2112154" cy="408578"/>
          </a:xfrm>
          <a:prstGeom prst="rect">
            <a:avLst/>
          </a:prstGeom>
        </p:spPr>
      </p:pic>
      <p:sp>
        <p:nvSpPr>
          <p:cNvPr id="70" name="テキスト ボックス 69">
            <a:extLst>
              <a:ext uri="{FF2B5EF4-FFF2-40B4-BE49-F238E27FC236}">
                <a16:creationId xmlns:a16="http://schemas.microsoft.com/office/drawing/2014/main" id="{A3462B2B-E321-6592-93CE-5A1F8C73B427}"/>
              </a:ext>
            </a:extLst>
          </p:cNvPr>
          <p:cNvSpPr txBox="1"/>
          <p:nvPr/>
        </p:nvSpPr>
        <p:spPr>
          <a:xfrm>
            <a:off x="302279" y="5945463"/>
            <a:ext cx="5315019" cy="369332"/>
          </a:xfrm>
          <a:prstGeom prst="rect">
            <a:avLst/>
          </a:prstGeom>
          <a:noFill/>
        </p:spPr>
        <p:txBody>
          <a:bodyPr wrap="square" rtlCol="0">
            <a:spAutoFit/>
          </a:bodyPr>
          <a:lstStyle/>
          <a:p>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逆に得意な方は「予防で話をする」「年齢と共に必ず減るモノを補給する」「痛み探しはしないので、提案する軒数が多い」などです。</a:t>
            </a:r>
            <a:endParaRPr kumimoji="1" lang="ja-JP" altLang="en-US" sz="900" dirty="0"/>
          </a:p>
        </p:txBody>
      </p:sp>
      <p:sp>
        <p:nvSpPr>
          <p:cNvPr id="56" name="テキスト ボックス 55">
            <a:extLst>
              <a:ext uri="{FF2B5EF4-FFF2-40B4-BE49-F238E27FC236}">
                <a16:creationId xmlns:a16="http://schemas.microsoft.com/office/drawing/2014/main" id="{6B8DFDB8-4879-3F58-60CB-32E1C4DFCDA8}"/>
              </a:ext>
            </a:extLst>
          </p:cNvPr>
          <p:cNvSpPr txBox="1"/>
          <p:nvPr/>
        </p:nvSpPr>
        <p:spPr>
          <a:xfrm>
            <a:off x="343326" y="4078806"/>
            <a:ext cx="3097560" cy="1892826"/>
          </a:xfrm>
          <a:prstGeom prst="rect">
            <a:avLst/>
          </a:prstGeom>
          <a:noFill/>
        </p:spPr>
        <p:txBody>
          <a:bodyPr wrap="square" rtlCol="0">
            <a:spAutoFit/>
          </a:bodyPr>
          <a:lstStyle/>
          <a:p>
            <a:pPr algn="just"/>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研修会の冒頭には、皆さんがなぜ</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AIDA</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を実践しているのか？改めて再確認する事からスタートしました。その結果、「やはり</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AIDA</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は課題解決に必要だ」「他の商品でも意識して話して成果に繋がっています」など嬉しいお声も頂戴しました。</a:t>
            </a:r>
          </a:p>
          <a:p>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関節商品の販売に関して、我々は全国の様々な社員の方とお会いしますが</a:t>
            </a:r>
            <a:r>
              <a:rPr lang="ja-JP" altLang="en-US"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その中で興味深い点があります。関節商品販売が得意な方と苦手な方は行動が明確に違う点です。</a:t>
            </a:r>
            <a:endPar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endPar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苦手な方は「関節に不安を持っている方へ販売する」「痛みで相談があれば提案する」とよく言われます。</a:t>
            </a:r>
          </a:p>
        </p:txBody>
      </p:sp>
      <p:sp>
        <p:nvSpPr>
          <p:cNvPr id="63" name="テキスト ボックス 62">
            <a:extLst>
              <a:ext uri="{FF2B5EF4-FFF2-40B4-BE49-F238E27FC236}">
                <a16:creationId xmlns:a16="http://schemas.microsoft.com/office/drawing/2014/main" id="{A88604B0-C06C-3444-D9FD-8865435067FD}"/>
              </a:ext>
            </a:extLst>
          </p:cNvPr>
          <p:cNvSpPr txBox="1"/>
          <p:nvPr/>
        </p:nvSpPr>
        <p:spPr>
          <a:xfrm>
            <a:off x="326210" y="6265494"/>
            <a:ext cx="5344845" cy="2031325"/>
          </a:xfrm>
          <a:prstGeom prst="rect">
            <a:avLst/>
          </a:prstGeom>
          <a:noFill/>
        </p:spPr>
        <p:txBody>
          <a:bodyPr wrap="square" rtlCol="0">
            <a:spAutoFit/>
          </a:bodyPr>
          <a:lstStyle/>
          <a:p>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そこで今回の研修会でも、得意な方が使っている【鉄板トーク集】をご紹介しました。</a:t>
            </a:r>
          </a:p>
          <a:p>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例えば・・・「歯磨きは虫歯・歯周病予防でしますが、あと一つ予防で大切な箇所をごぞんじですか？」「整形外科</a:t>
            </a:r>
            <a:r>
              <a:rPr lang="ja-JP" altLang="en-US"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の患者さん</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は男性と女性どちらが多い？」「つまずくって漢字で書けますか？」などです。これが</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AIDA</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を意識した、『</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軒でも話を聞いてもらう先を増やす』行動です。</a:t>
            </a:r>
            <a:endPar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endPar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そして、商品概要と動画・手配りチラシなどの販促ツールの使用方法の説明。</a:t>
            </a:r>
          </a:p>
          <a:p>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最後に、リピート率</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UP</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のためリ・ラムーンに引き続き運用する「ハッピーシート」と「顧客台帳」の社内での共有方法をお伝えして無事終了となりました。</a:t>
            </a:r>
          </a:p>
          <a:p>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坂田薬品の皆さま、今回は本当にありがとうございました。</a:t>
            </a:r>
          </a:p>
          <a:p>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新しい事にチャレンジされるのは不安もあると思います。困った事・躓いている事が出てきた時は、いつでもどんな事でもご相談ください</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成功事例など嬉しいご報告もお待ちしております</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endPar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みらいのチームは最後まで伴走しますので今後ともよろしくお願いいたします。</a:t>
            </a:r>
            <a:r>
              <a:rPr lang="ja-JP" altLang="en-US"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（二木）</a:t>
            </a:r>
            <a:endPar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endParaRPr kumimoji="1" lang="ja-JP" altLang="en-US" sz="900" dirty="0"/>
          </a:p>
        </p:txBody>
      </p:sp>
      <p:pic>
        <p:nvPicPr>
          <p:cNvPr id="60" name="図 59" descr="山の景色&#10;&#10;自動的に生成された説明">
            <a:extLst>
              <a:ext uri="{FF2B5EF4-FFF2-40B4-BE49-F238E27FC236}">
                <a16:creationId xmlns:a16="http://schemas.microsoft.com/office/drawing/2014/main" id="{B91490A7-F753-130D-9D17-1F2D9975D5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0886" y="4129965"/>
            <a:ext cx="2131448" cy="1418382"/>
          </a:xfrm>
          <a:prstGeom prst="rect">
            <a:avLst/>
          </a:prstGeom>
        </p:spPr>
      </p:pic>
      <p:pic>
        <p:nvPicPr>
          <p:cNvPr id="74" name="図 73" descr="挿絵 が含まれている画像&#10;&#10;自動的に生成された説明">
            <a:extLst>
              <a:ext uri="{FF2B5EF4-FFF2-40B4-BE49-F238E27FC236}">
                <a16:creationId xmlns:a16="http://schemas.microsoft.com/office/drawing/2014/main" id="{4CFBDAB8-7E02-CC8E-1A42-0CE275098C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29382" y="1399383"/>
            <a:ext cx="1339034" cy="969700"/>
          </a:xfrm>
          <a:prstGeom prst="rect">
            <a:avLst/>
          </a:prstGeom>
        </p:spPr>
      </p:pic>
    </p:spTree>
    <p:extLst>
      <p:ext uri="{BB962C8B-B14F-4D97-AF65-F5344CB8AC3E}">
        <p14:creationId xmlns:p14="http://schemas.microsoft.com/office/powerpoint/2010/main" val="25532903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5926</TotalTime>
  <Words>2400</Words>
  <Application>Microsoft Office PowerPoint</Application>
  <PresentationFormat>ユーザー設定</PresentationFormat>
  <Paragraphs>158</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HGS創英角ﾎﾟｯﾌﾟ体</vt:lpstr>
      <vt:lpstr>HG丸ｺﾞｼｯｸM-PRO</vt:lpstr>
      <vt:lpstr>Meiryo UI</vt:lpstr>
      <vt:lpstr>メイリオ</vt:lpstr>
      <vt:lpstr>游ゴシック</vt:lpstr>
      <vt:lpstr>游明朝</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ei002</dc:creator>
  <cp:lastModifiedBy>Ikeda Makiko</cp:lastModifiedBy>
  <cp:revision>106</cp:revision>
  <cp:lastPrinted>2022-09-06T02:13:09Z</cp:lastPrinted>
  <dcterms:created xsi:type="dcterms:W3CDTF">2021-12-10T07:26:26Z</dcterms:created>
  <dcterms:modified xsi:type="dcterms:W3CDTF">2022-09-06T04:01:57Z</dcterms:modified>
</cp:coreProperties>
</file>